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7" r:id="rId3"/>
    <p:sldId id="376" r:id="rId4"/>
    <p:sldId id="379" r:id="rId5"/>
    <p:sldId id="380" r:id="rId6"/>
    <p:sldId id="381" r:id="rId7"/>
    <p:sldId id="377" r:id="rId8"/>
    <p:sldId id="3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4A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4" autoAdjust="0"/>
    <p:restoredTop sz="96247" autoAdjust="0"/>
  </p:normalViewPr>
  <p:slideViewPr>
    <p:cSldViewPr snapToGrid="0">
      <p:cViewPr varScale="1">
        <p:scale>
          <a:sx n="58" d="100"/>
          <a:sy n="58" d="100"/>
        </p:scale>
        <p:origin x="9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E641A8-74DD-F240-AB8B-C102298781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 Box 18">
            <a:extLst>
              <a:ext uri="{FF2B5EF4-FFF2-40B4-BE49-F238E27FC236}">
                <a16:creationId xmlns:a16="http://schemas.microsoft.com/office/drawing/2014/main" id="{AA872770-57C8-4249-82FF-E3DA7B8325B3}"/>
              </a:ext>
            </a:extLst>
          </p:cNvPr>
          <p:cNvSpPr txBox="1">
            <a:spLocks noChangeArrowheads="1"/>
          </p:cNvSpPr>
          <p:nvPr userDrawn="1"/>
        </p:nvSpPr>
        <p:spPr bwMode="auto">
          <a:xfrm>
            <a:off x="572247" y="5156810"/>
            <a:ext cx="2641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2"/>
                </a:solidFill>
                <a:latin typeface="Arial"/>
              </a:defRPr>
            </a:lvl1pPr>
            <a:lvl2pPr marL="742950" indent="-285750" eaLnBrk="0" hangingPunct="0">
              <a:defRPr sz="3200">
                <a:solidFill>
                  <a:schemeClr val="tx2"/>
                </a:solidFill>
                <a:latin typeface="Arial"/>
              </a:defRPr>
            </a:lvl2pPr>
            <a:lvl3pPr marL="1143000" indent="-228600" eaLnBrk="0" hangingPunct="0">
              <a:defRPr sz="3200">
                <a:solidFill>
                  <a:schemeClr val="tx2"/>
                </a:solidFill>
                <a:latin typeface="Arial"/>
              </a:defRPr>
            </a:lvl3pPr>
            <a:lvl4pPr marL="1600200" indent="-228600" eaLnBrk="0" hangingPunct="0">
              <a:defRPr sz="3200">
                <a:solidFill>
                  <a:schemeClr val="tx2"/>
                </a:solidFill>
                <a:latin typeface="Arial"/>
              </a:defRPr>
            </a:lvl4pPr>
            <a:lvl5pPr marL="2057400" indent="-228600" eaLnBrk="0" hangingPunct="0">
              <a:defRPr sz="3200">
                <a:solidFill>
                  <a:schemeClr val="tx2"/>
                </a:solidFill>
                <a:latin typeface="Arial"/>
              </a:defRPr>
            </a:lvl5pPr>
            <a:lvl6pPr marL="2514600" indent="-228600" eaLnBrk="0" fontAlgn="base" hangingPunct="0">
              <a:spcBef>
                <a:spcPct val="0"/>
              </a:spcBef>
              <a:spcAft>
                <a:spcPct val="0"/>
              </a:spcAft>
              <a:defRPr sz="3200">
                <a:solidFill>
                  <a:schemeClr val="tx2"/>
                </a:solidFill>
                <a:latin typeface="Arial"/>
              </a:defRPr>
            </a:lvl6pPr>
            <a:lvl7pPr marL="2971800" indent="-228600" eaLnBrk="0" fontAlgn="base" hangingPunct="0">
              <a:spcBef>
                <a:spcPct val="0"/>
              </a:spcBef>
              <a:spcAft>
                <a:spcPct val="0"/>
              </a:spcAft>
              <a:defRPr sz="3200">
                <a:solidFill>
                  <a:schemeClr val="tx2"/>
                </a:solidFill>
                <a:latin typeface="Arial"/>
              </a:defRPr>
            </a:lvl7pPr>
            <a:lvl8pPr marL="3429000" indent="-228600" eaLnBrk="0" fontAlgn="base" hangingPunct="0">
              <a:spcBef>
                <a:spcPct val="0"/>
              </a:spcBef>
              <a:spcAft>
                <a:spcPct val="0"/>
              </a:spcAft>
              <a:defRPr sz="3200">
                <a:solidFill>
                  <a:schemeClr val="tx2"/>
                </a:solidFill>
                <a:latin typeface="Arial"/>
              </a:defRPr>
            </a:lvl8pPr>
            <a:lvl9pPr marL="3886200" indent="-228600" eaLnBrk="0" fontAlgn="base" hangingPunct="0">
              <a:spcBef>
                <a:spcPct val="0"/>
              </a:spcBef>
              <a:spcAft>
                <a:spcPct val="0"/>
              </a:spcAft>
              <a:defRPr sz="3200">
                <a:solidFill>
                  <a:schemeClr val="tx2"/>
                </a:solidFill>
                <a:latin typeface="Arial"/>
              </a:defRPr>
            </a:lvl9pPr>
          </a:lstStyle>
          <a:p>
            <a:pPr algn="l" eaLnBrk="1" hangingPunct="1"/>
            <a:r>
              <a:rPr lang="en-US" sz="1600" b="1" i="0" dirty="0">
                <a:solidFill>
                  <a:srgbClr val="008C9E"/>
                </a:solidFill>
                <a:latin typeface="Helvetica Neue" panose="02000503000000020004" pitchFamily="2" charset="0"/>
                <a:ea typeface="Helvetica Neue" panose="02000503000000020004" pitchFamily="2" charset="0"/>
                <a:cs typeface="Helvetica Neue" panose="02000503000000020004" pitchFamily="2" charset="0"/>
              </a:rPr>
              <a:t>Presented To:</a:t>
            </a:r>
          </a:p>
        </p:txBody>
      </p:sp>
      <p:sp>
        <p:nvSpPr>
          <p:cNvPr id="14" name="Rectangle 2">
            <a:extLst>
              <a:ext uri="{FF2B5EF4-FFF2-40B4-BE49-F238E27FC236}">
                <a16:creationId xmlns:a16="http://schemas.microsoft.com/office/drawing/2014/main" id="{E8C0D375-FFB4-0F4B-A7ED-02147709290F}"/>
              </a:ext>
            </a:extLst>
          </p:cNvPr>
          <p:cNvSpPr>
            <a:spLocks noGrp="1" noChangeArrowheads="1"/>
          </p:cNvSpPr>
          <p:nvPr>
            <p:ph type="ctrTitle"/>
          </p:nvPr>
        </p:nvSpPr>
        <p:spPr>
          <a:xfrm>
            <a:off x="572247" y="2971800"/>
            <a:ext cx="7106024" cy="1909482"/>
          </a:xfrm>
        </p:spPr>
        <p:txBody>
          <a:bodyPr anchor="ctr"/>
          <a:lstStyle>
            <a:lvl1pPr algn="l">
              <a:defRPr sz="3600" b="1">
                <a:solidFill>
                  <a:srgbClr val="008C9E"/>
                </a:solidFill>
              </a:defRPr>
            </a:lvl1pPr>
          </a:lstStyle>
          <a:p>
            <a:pPr lvl="0"/>
            <a:r>
              <a:rPr lang="en-US" noProof="0"/>
              <a:t>Click to edit Master title style</a:t>
            </a:r>
          </a:p>
        </p:txBody>
      </p:sp>
      <p:sp>
        <p:nvSpPr>
          <p:cNvPr id="15" name="Rectangle 3">
            <a:extLst>
              <a:ext uri="{FF2B5EF4-FFF2-40B4-BE49-F238E27FC236}">
                <a16:creationId xmlns:a16="http://schemas.microsoft.com/office/drawing/2014/main" id="{A0D8F074-43A7-C444-87F8-CF3E583AD5C1}"/>
              </a:ext>
            </a:extLst>
          </p:cNvPr>
          <p:cNvSpPr>
            <a:spLocks noGrp="1" noChangeArrowheads="1"/>
          </p:cNvSpPr>
          <p:nvPr>
            <p:ph type="subTitle" idx="1"/>
          </p:nvPr>
        </p:nvSpPr>
        <p:spPr>
          <a:xfrm>
            <a:off x="572247" y="5535705"/>
            <a:ext cx="8534400" cy="1752600"/>
          </a:xfrm>
        </p:spPr>
        <p:txBody>
          <a:bodyPr/>
          <a:lstStyle>
            <a:lvl1pPr marL="0" indent="0" algn="l">
              <a:buFontTx/>
              <a:buNone/>
              <a:defRPr sz="18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noProof="0" dirty="0"/>
              <a:t>Click to edit Master subtitle style</a:t>
            </a:r>
          </a:p>
        </p:txBody>
      </p:sp>
    </p:spTree>
    <p:extLst>
      <p:ext uri="{BB962C8B-B14F-4D97-AF65-F5344CB8AC3E}">
        <p14:creationId xmlns:p14="http://schemas.microsoft.com/office/powerpoint/2010/main" val="18841124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B7A1-994C-B74F-9F91-DED0F7564D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CB4FF0-8F8A-194F-92E6-0EB336218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C74D9BD-30FF-424E-9EFC-09E6B5F44D16}"/>
              </a:ext>
            </a:extLst>
          </p:cNvPr>
          <p:cNvSpPr>
            <a:spLocks noGrp="1"/>
          </p:cNvSpPr>
          <p:nvPr>
            <p:ph type="sldNum" sz="quarter" idx="12"/>
          </p:nvPr>
        </p:nvSpPr>
        <p:spPr/>
        <p:txBody>
          <a:bodyPr/>
          <a:lstStyle/>
          <a:p>
            <a:fld id="{E8B1ECA1-FDA0-F24C-A7B4-5F6C7B518ADB}" type="slidenum">
              <a:rPr lang="en-US" smtClean="0"/>
              <a:t>‹#›</a:t>
            </a:fld>
            <a:endParaRPr lang="en-US" dirty="0"/>
          </a:p>
        </p:txBody>
      </p:sp>
    </p:spTree>
    <p:extLst>
      <p:ext uri="{BB962C8B-B14F-4D97-AF65-F5344CB8AC3E}">
        <p14:creationId xmlns:p14="http://schemas.microsoft.com/office/powerpoint/2010/main" val="14234656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533F9-15CA-A646-9612-0A9BD8DA2B1A}"/>
              </a:ext>
            </a:extLst>
          </p:cNvPr>
          <p:cNvSpPr>
            <a:spLocks noGrp="1"/>
          </p:cNvSpPr>
          <p:nvPr>
            <p:ph sz="half" idx="1"/>
          </p:nvPr>
        </p:nvSpPr>
        <p:spPr>
          <a:xfrm>
            <a:off x="560294" y="2382608"/>
            <a:ext cx="5181600" cy="35961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C18FB258-9782-D54D-8CFB-E9CB9EF3A966}"/>
              </a:ext>
            </a:extLst>
          </p:cNvPr>
          <p:cNvSpPr>
            <a:spLocks noGrp="1"/>
          </p:cNvSpPr>
          <p:nvPr>
            <p:ph type="title"/>
          </p:nvPr>
        </p:nvSpPr>
        <p:spPr>
          <a:xfrm>
            <a:off x="555812" y="1239346"/>
            <a:ext cx="10515600" cy="842169"/>
          </a:xfrm>
        </p:spPr>
        <p:txBody>
          <a:bodyPr>
            <a:normAutofit/>
          </a:bodyPr>
          <a:lstStyle>
            <a:lvl1pPr>
              <a:defRPr sz="3600"/>
            </a:lvl1pPr>
          </a:lstStyle>
          <a:p>
            <a:r>
              <a:rPr lang="en-US"/>
              <a:t>Click to edit Master title style</a:t>
            </a:r>
          </a:p>
        </p:txBody>
      </p:sp>
      <p:sp>
        <p:nvSpPr>
          <p:cNvPr id="4" name="Content Placeholder 3">
            <a:extLst>
              <a:ext uri="{FF2B5EF4-FFF2-40B4-BE49-F238E27FC236}">
                <a16:creationId xmlns:a16="http://schemas.microsoft.com/office/drawing/2014/main" id="{C18464C0-4322-D540-A642-B62C37DE7BDB}"/>
              </a:ext>
            </a:extLst>
          </p:cNvPr>
          <p:cNvSpPr>
            <a:spLocks noGrp="1"/>
          </p:cNvSpPr>
          <p:nvPr>
            <p:ph sz="half" idx="2"/>
          </p:nvPr>
        </p:nvSpPr>
        <p:spPr>
          <a:xfrm>
            <a:off x="5889812" y="2382608"/>
            <a:ext cx="5181600" cy="3596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72698B1-CEDB-104A-910F-1B8E044B2A0B}"/>
              </a:ext>
            </a:extLst>
          </p:cNvPr>
          <p:cNvSpPr>
            <a:spLocks noGrp="1"/>
          </p:cNvSpPr>
          <p:nvPr>
            <p:ph type="sldNum" sz="quarter" idx="12"/>
          </p:nvPr>
        </p:nvSpPr>
        <p:spPr/>
        <p:txBody>
          <a:bodyPr/>
          <a:lstStyle/>
          <a:p>
            <a:fld id="{E8B1ECA1-FDA0-F24C-A7B4-5F6C7B518ADB}" type="slidenum">
              <a:rPr lang="en-US" smtClean="0"/>
              <a:t>‹#›</a:t>
            </a:fld>
            <a:endParaRPr lang="en-US" dirty="0"/>
          </a:p>
        </p:txBody>
      </p:sp>
    </p:spTree>
    <p:extLst>
      <p:ext uri="{BB962C8B-B14F-4D97-AF65-F5344CB8AC3E}">
        <p14:creationId xmlns:p14="http://schemas.microsoft.com/office/powerpoint/2010/main" val="30249419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97610574-C66A-CDC3-E1FF-4728A897AC07}"/>
              </a:ext>
            </a:extLst>
          </p:cNvPr>
          <p:cNvSpPr>
            <a:spLocks noGrp="1"/>
          </p:cNvSpPr>
          <p:nvPr>
            <p:ph type="ftr" sz="quarter" idx="10"/>
          </p:nvPr>
        </p:nvSpPr>
        <p:spPr/>
        <p:txBody>
          <a:bodyPr/>
          <a:lstStyle/>
          <a:p>
            <a:r>
              <a:rPr lang="en-US" dirty="0"/>
              <a:t>PLEASE REFER TO CONTENT DISCLOSURES AT THE END OF THIS PRESENTATION.</a:t>
            </a:r>
          </a:p>
        </p:txBody>
      </p:sp>
      <p:sp>
        <p:nvSpPr>
          <p:cNvPr id="7" name="Slide Number Placeholder 6">
            <a:extLst>
              <a:ext uri="{FF2B5EF4-FFF2-40B4-BE49-F238E27FC236}">
                <a16:creationId xmlns:a16="http://schemas.microsoft.com/office/drawing/2014/main" id="{251BEDDA-DC39-34B3-0184-7152623C80EB}"/>
              </a:ext>
            </a:extLst>
          </p:cNvPr>
          <p:cNvSpPr>
            <a:spLocks noGrp="1"/>
          </p:cNvSpPr>
          <p:nvPr>
            <p:ph type="sldNum" sz="quarter" idx="11"/>
          </p:nvPr>
        </p:nvSpPr>
        <p:spPr/>
        <p:txBody>
          <a:bodyPr/>
          <a:lstStyle/>
          <a:p>
            <a:fld id="{AB0A2F5B-9D58-954B-BE2D-971097BC211C}" type="slidenum">
              <a:rPr lang="en-US" smtClean="0"/>
              <a:pPr/>
              <a:t>‹#›</a:t>
            </a:fld>
            <a:endParaRPr lang="en-US" dirty="0"/>
          </a:p>
        </p:txBody>
      </p:sp>
      <p:sp>
        <p:nvSpPr>
          <p:cNvPr id="8" name="Title 7">
            <a:extLst>
              <a:ext uri="{FF2B5EF4-FFF2-40B4-BE49-F238E27FC236}">
                <a16:creationId xmlns:a16="http://schemas.microsoft.com/office/drawing/2014/main" id="{448DA630-5CE4-7CEC-0918-EB7450FF07EA}"/>
              </a:ext>
            </a:extLst>
          </p:cNvPr>
          <p:cNvSpPr>
            <a:spLocks noGrp="1"/>
          </p:cNvSpPr>
          <p:nvPr>
            <p:ph type="title"/>
          </p:nvPr>
        </p:nvSpPr>
        <p:spPr/>
        <p:txBody>
          <a:bodyPr/>
          <a:lstStyle/>
          <a:p>
            <a:r>
              <a:rPr lang="en-US"/>
              <a:t>Click to edit Master title style</a:t>
            </a:r>
          </a:p>
        </p:txBody>
      </p:sp>
      <p:sp>
        <p:nvSpPr>
          <p:cNvPr id="9" name="Text Placeholder 9">
            <a:extLst>
              <a:ext uri="{FF2B5EF4-FFF2-40B4-BE49-F238E27FC236}">
                <a16:creationId xmlns:a16="http://schemas.microsoft.com/office/drawing/2014/main" id="{AB5653AC-57B3-3265-9EA4-4EFC4F76D2EE}"/>
              </a:ext>
            </a:extLst>
          </p:cNvPr>
          <p:cNvSpPr>
            <a:spLocks noGrp="1"/>
          </p:cNvSpPr>
          <p:nvPr>
            <p:ph type="body" sz="quarter" idx="12" hasCustomPrompt="1"/>
          </p:nvPr>
        </p:nvSpPr>
        <p:spPr>
          <a:xfrm>
            <a:off x="665164" y="5829300"/>
            <a:ext cx="10891837" cy="228600"/>
          </a:xfrm>
        </p:spPr>
        <p:txBody>
          <a:bodyPr vert="horz" lIns="91440" tIns="45720" rIns="91440" bIns="45720" rtlCol="0" anchor="b">
            <a:noAutofit/>
          </a:bodyPr>
          <a:lstStyle>
            <a:lvl1pPr marL="0" indent="0">
              <a:buNone/>
              <a:defRPr lang="en-US" sz="800" b="0" i="0" dirty="0">
                <a:latin typeface="Aptos" panose="020B0004020202020204" pitchFamily="34" charset="0"/>
                <a:cs typeface="Arial" panose="020B0604020202020204" pitchFamily="34" charset="0"/>
              </a:defRPr>
            </a:lvl1pPr>
          </a:lstStyle>
          <a:p>
            <a:pPr marL="171450" lvl="0" indent="-171450" defTabSz="342900"/>
            <a:r>
              <a:rPr lang="en-US" dirty="0"/>
              <a:t>Insert source here. Text will not be visible in final presentation unless populated.</a:t>
            </a:r>
          </a:p>
        </p:txBody>
      </p:sp>
      <p:sp>
        <p:nvSpPr>
          <p:cNvPr id="2" name="Text Placeholder 4">
            <a:extLst>
              <a:ext uri="{FF2B5EF4-FFF2-40B4-BE49-F238E27FC236}">
                <a16:creationId xmlns:a16="http://schemas.microsoft.com/office/drawing/2014/main" id="{D85D7C76-4692-4CF7-A944-18917E7B922B}"/>
              </a:ext>
            </a:extLst>
          </p:cNvPr>
          <p:cNvSpPr>
            <a:spLocks noGrp="1"/>
          </p:cNvSpPr>
          <p:nvPr>
            <p:ph type="body" sz="quarter" idx="13"/>
          </p:nvPr>
        </p:nvSpPr>
        <p:spPr>
          <a:xfrm>
            <a:off x="654052" y="1023938"/>
            <a:ext cx="10928349" cy="315407"/>
          </a:xfrm>
        </p:spPr>
        <p:txBody>
          <a:bodyPr vert="horz" lIns="91440" tIns="45720" rIns="91440" bIns="45720" rtlCol="0" anchor="t">
            <a:spAutoFit/>
          </a:bodyPr>
          <a:lstStyle>
            <a:lvl1pPr marL="0" indent="0">
              <a:buNone/>
              <a:defRPr lang="en-US" sz="1600" b="1" dirty="0"/>
            </a:lvl1pPr>
          </a:lstStyle>
          <a:p>
            <a:pPr marL="171450" lvl="0" indent="-171450"/>
            <a:r>
              <a:rPr lang="en-US" dirty="0"/>
              <a:t>Click to edit Master text styles</a:t>
            </a:r>
          </a:p>
        </p:txBody>
      </p:sp>
    </p:spTree>
    <p:extLst>
      <p:ext uri="{BB962C8B-B14F-4D97-AF65-F5344CB8AC3E}">
        <p14:creationId xmlns:p14="http://schemas.microsoft.com/office/powerpoint/2010/main" val="12610731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31CA38-C1D4-874F-9AE7-793B18A5DC06}"/>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DB3A2E8-A735-AE41-9D35-25115F710A9F}"/>
              </a:ext>
            </a:extLst>
          </p:cNvPr>
          <p:cNvSpPr>
            <a:spLocks noGrp="1"/>
          </p:cNvSpPr>
          <p:nvPr>
            <p:ph type="title"/>
          </p:nvPr>
        </p:nvSpPr>
        <p:spPr>
          <a:xfrm>
            <a:off x="555812" y="983456"/>
            <a:ext cx="10515600" cy="189297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A021DC85-D537-E04E-BE20-4F083E3458D5}"/>
              </a:ext>
            </a:extLst>
          </p:cNvPr>
          <p:cNvSpPr>
            <a:spLocks noGrp="1"/>
          </p:cNvSpPr>
          <p:nvPr>
            <p:ph type="body" idx="1"/>
          </p:nvPr>
        </p:nvSpPr>
        <p:spPr>
          <a:xfrm>
            <a:off x="555812" y="301295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41C8FFE-503E-5A41-BE00-3DA8F05A3D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1ECA1-FDA0-F24C-A7B4-5F6C7B518ADB}" type="slidenum">
              <a:rPr lang="en-US" smtClean="0"/>
              <a:t>‹#›</a:t>
            </a:fld>
            <a:endParaRPr lang="en-US" dirty="0"/>
          </a:p>
        </p:txBody>
      </p:sp>
    </p:spTree>
    <p:extLst>
      <p:ext uri="{BB962C8B-B14F-4D97-AF65-F5344CB8AC3E}">
        <p14:creationId xmlns:p14="http://schemas.microsoft.com/office/powerpoint/2010/main" val="1589255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hf sldNum="0" hdr="0" ftr="0" dt="0"/>
  <p:txStyles>
    <p:titleStyle>
      <a:lvl1pPr algn="l" defTabSz="914400" rtl="0" eaLnBrk="1" latinLnBrk="0" hangingPunct="1">
        <a:lnSpc>
          <a:spcPct val="90000"/>
        </a:lnSpc>
        <a:spcBef>
          <a:spcPct val="0"/>
        </a:spcBef>
        <a:buNone/>
        <a:defRPr sz="4400" b="1" i="0" kern="1200">
          <a:solidFill>
            <a:srgbClr val="008C9E"/>
          </a:solidFill>
          <a:latin typeface="Futura Std Heavy" panose="020B05020202040203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24B65"/>
          </a:solidFill>
          <a:latin typeface="Arial" panose="020B0604020202020204" pitchFamily="34" charset="0"/>
          <a:ea typeface="Arial" panose="020B060402020202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law.cornell.edu/definitions/uscode.php?width=840&amp;height=800&amp;iframe=true&amp;def_id=15-USC-1404079475-1150890667&amp;term_occur=999&amp;term_src=title:15:chapter:2A:subchapter:I:section:77b" TargetMode="External"/><Relationship Id="rId2" Type="http://schemas.openxmlformats.org/officeDocument/2006/relationships/hyperlink" Target="https://www.law.cornell.edu/definitions/uscode.php?width=840&amp;height=800&amp;iframe=true&amp;def_id=15-USC-1423038115-1150890666&amp;term_occur=999&amp;term_src=title:15:chapter:2A:subchapter:I:section:77b" TargetMode="External"/><Relationship Id="rId1" Type="http://schemas.openxmlformats.org/officeDocument/2006/relationships/slideLayout" Target="../slideLayouts/slideLayout3.xml"/><Relationship Id="rId6" Type="http://schemas.openxmlformats.org/officeDocument/2006/relationships/hyperlink" Target="https://www.law.cornell.edu/rio/citation/Pub._L._86-70" TargetMode="External"/><Relationship Id="rId5" Type="http://schemas.openxmlformats.org/officeDocument/2006/relationships/image" Target="../media/image3.png"/><Relationship Id="rId4" Type="http://schemas.openxmlformats.org/officeDocument/2006/relationships/hyperlink" Target="https://www.law.cornell.edu/definitions/uscode.php?width=840&amp;height=800&amp;iframe=true&amp;def_id=15-USC-949122880-452767500&amp;term_occur=999&amp;term_src=title:15:chapter:2A:subchapter:I:section:77b"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72EEF-626C-33B6-E07A-D8F9D81B6710}"/>
              </a:ext>
            </a:extLst>
          </p:cNvPr>
          <p:cNvSpPr>
            <a:spLocks noGrp="1"/>
          </p:cNvSpPr>
          <p:nvPr>
            <p:ph type="ctrTitle"/>
          </p:nvPr>
        </p:nvSpPr>
        <p:spPr/>
        <p:txBody>
          <a:bodyPr/>
          <a:lstStyle/>
          <a:p>
            <a:r>
              <a:rPr lang="en-US" dirty="0"/>
              <a:t>Equity &amp; Ownership Basics</a:t>
            </a:r>
          </a:p>
        </p:txBody>
      </p:sp>
      <p:sp>
        <p:nvSpPr>
          <p:cNvPr id="3" name="Subtitle 2">
            <a:extLst>
              <a:ext uri="{FF2B5EF4-FFF2-40B4-BE49-F238E27FC236}">
                <a16:creationId xmlns:a16="http://schemas.microsoft.com/office/drawing/2014/main" id="{0FCCAE1F-BFAB-A041-2E54-03751409B762}"/>
              </a:ext>
            </a:extLst>
          </p:cNvPr>
          <p:cNvSpPr>
            <a:spLocks noGrp="1"/>
          </p:cNvSpPr>
          <p:nvPr>
            <p:ph type="subTitle" idx="1"/>
          </p:nvPr>
        </p:nvSpPr>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2024 Berger Entrepreneur Bootcamp</a:t>
            </a:r>
          </a:p>
        </p:txBody>
      </p:sp>
    </p:spTree>
    <p:extLst>
      <p:ext uri="{BB962C8B-B14F-4D97-AF65-F5344CB8AC3E}">
        <p14:creationId xmlns:p14="http://schemas.microsoft.com/office/powerpoint/2010/main" val="355042119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9D56B-7C2A-1534-FC3C-F6CAD5A8A35E}"/>
              </a:ext>
            </a:extLst>
          </p:cNvPr>
          <p:cNvSpPr>
            <a:spLocks noGrp="1"/>
          </p:cNvSpPr>
          <p:nvPr>
            <p:ph type="title"/>
          </p:nvPr>
        </p:nvSpPr>
        <p:spPr>
          <a:xfrm>
            <a:off x="555812" y="859784"/>
            <a:ext cx="10515600" cy="842169"/>
          </a:xfrm>
        </p:spPr>
        <p:txBody>
          <a:bodyPr/>
          <a:lstStyle/>
          <a:p>
            <a:r>
              <a:rPr lang="en-US" dirty="0"/>
              <a:t>Business Entity Selection Basics</a:t>
            </a:r>
          </a:p>
        </p:txBody>
      </p:sp>
      <p:graphicFrame>
        <p:nvGraphicFramePr>
          <p:cNvPr id="5" name="Table 4">
            <a:extLst>
              <a:ext uri="{FF2B5EF4-FFF2-40B4-BE49-F238E27FC236}">
                <a16:creationId xmlns:a16="http://schemas.microsoft.com/office/drawing/2014/main" id="{EBDDDC96-D987-8B00-4516-990BB5A9A7C3}"/>
              </a:ext>
            </a:extLst>
          </p:cNvPr>
          <p:cNvGraphicFramePr>
            <a:graphicFrameLocks noGrp="1"/>
          </p:cNvGraphicFramePr>
          <p:nvPr>
            <p:extLst>
              <p:ext uri="{D42A27DB-BD31-4B8C-83A1-F6EECF244321}">
                <p14:modId xmlns:p14="http://schemas.microsoft.com/office/powerpoint/2010/main" val="2590499065"/>
              </p:ext>
            </p:extLst>
          </p:nvPr>
        </p:nvGraphicFramePr>
        <p:xfrm>
          <a:off x="555812" y="1701953"/>
          <a:ext cx="11124354" cy="4668520"/>
        </p:xfrm>
        <a:graphic>
          <a:graphicData uri="http://schemas.openxmlformats.org/drawingml/2006/table">
            <a:tbl>
              <a:tblPr firstRow="1" bandRow="1">
                <a:tableStyleId>{C083E6E3-FA7D-4D7B-A595-EF9225AFEA82}</a:tableStyleId>
              </a:tblPr>
              <a:tblGrid>
                <a:gridCol w="1988980">
                  <a:extLst>
                    <a:ext uri="{9D8B030D-6E8A-4147-A177-3AD203B41FA5}">
                      <a16:colId xmlns:a16="http://schemas.microsoft.com/office/drawing/2014/main" val="552214548"/>
                    </a:ext>
                  </a:extLst>
                </a:gridCol>
                <a:gridCol w="3467819">
                  <a:extLst>
                    <a:ext uri="{9D8B030D-6E8A-4147-A177-3AD203B41FA5}">
                      <a16:colId xmlns:a16="http://schemas.microsoft.com/office/drawing/2014/main" val="2531358418"/>
                    </a:ext>
                  </a:extLst>
                </a:gridCol>
                <a:gridCol w="2380891">
                  <a:extLst>
                    <a:ext uri="{9D8B030D-6E8A-4147-A177-3AD203B41FA5}">
                      <a16:colId xmlns:a16="http://schemas.microsoft.com/office/drawing/2014/main" val="3772896037"/>
                    </a:ext>
                  </a:extLst>
                </a:gridCol>
                <a:gridCol w="3286664">
                  <a:extLst>
                    <a:ext uri="{9D8B030D-6E8A-4147-A177-3AD203B41FA5}">
                      <a16:colId xmlns:a16="http://schemas.microsoft.com/office/drawing/2014/main" val="4070050601"/>
                    </a:ext>
                  </a:extLst>
                </a:gridCol>
              </a:tblGrid>
              <a:tr h="370840">
                <a:tc>
                  <a:txBody>
                    <a:bodyPr/>
                    <a:lstStyle/>
                    <a:p>
                      <a:r>
                        <a:rPr lang="en-US" sz="1400" dirty="0">
                          <a:solidFill>
                            <a:schemeClr val="bg1"/>
                          </a:solidFill>
                        </a:rPr>
                        <a:t>Entity Type*</a:t>
                      </a:r>
                    </a:p>
                  </a:txBody>
                  <a:tcPr>
                    <a:solidFill>
                      <a:srgbClr val="024A63"/>
                    </a:solidFill>
                  </a:tcPr>
                </a:tc>
                <a:tc>
                  <a:txBody>
                    <a:bodyPr/>
                    <a:lstStyle/>
                    <a:p>
                      <a:r>
                        <a:rPr lang="en-US" sz="1400" dirty="0">
                          <a:solidFill>
                            <a:schemeClr val="bg1"/>
                          </a:solidFill>
                        </a:rPr>
                        <a:t>Ownership &amp; Governance</a:t>
                      </a:r>
                    </a:p>
                  </a:txBody>
                  <a:tcPr>
                    <a:solidFill>
                      <a:srgbClr val="024A6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Liability Protection</a:t>
                      </a:r>
                    </a:p>
                  </a:txBody>
                  <a:tcPr>
                    <a:solidFill>
                      <a:srgbClr val="024A63"/>
                    </a:solidFill>
                  </a:tcPr>
                </a:tc>
                <a:tc>
                  <a:txBody>
                    <a:bodyPr/>
                    <a:lstStyle/>
                    <a:p>
                      <a:r>
                        <a:rPr lang="en-US" sz="1400" dirty="0">
                          <a:solidFill>
                            <a:schemeClr val="bg1"/>
                          </a:solidFill>
                        </a:rPr>
                        <a:t>Tax Treatment</a:t>
                      </a:r>
                    </a:p>
                  </a:txBody>
                  <a:tcPr>
                    <a:solidFill>
                      <a:srgbClr val="024A63"/>
                    </a:solidFill>
                  </a:tcPr>
                </a:tc>
                <a:extLst>
                  <a:ext uri="{0D108BD9-81ED-4DB2-BD59-A6C34878D82A}">
                    <a16:rowId xmlns:a16="http://schemas.microsoft.com/office/drawing/2014/main" val="3325751417"/>
                  </a:ext>
                </a:extLst>
              </a:tr>
              <a:tr h="370840">
                <a:tc>
                  <a:txBody>
                    <a:bodyPr/>
                    <a:lstStyle/>
                    <a:p>
                      <a:r>
                        <a:rPr lang="en-US" sz="1400" dirty="0"/>
                        <a:t>Sole Proprietorship</a:t>
                      </a:r>
                    </a:p>
                  </a:txBody>
                  <a:tcPr/>
                </a:tc>
                <a:tc>
                  <a:txBody>
                    <a:bodyPr/>
                    <a:lstStyle/>
                    <a:p>
                      <a:r>
                        <a:rPr lang="en-US" sz="1400" dirty="0"/>
                        <a:t>Owner controls all decisions.</a:t>
                      </a:r>
                    </a:p>
                  </a:txBody>
                  <a:tcPr/>
                </a:tc>
                <a:tc>
                  <a:txBody>
                    <a:bodyPr/>
                    <a:lstStyle/>
                    <a:p>
                      <a:r>
                        <a:rPr lang="en-US" sz="1400" dirty="0"/>
                        <a:t>Unlimited Liability – Obligations of business entity treated as obligations of owners</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Flow-through Taxation – Entity not taxed; owners allocated pro rata portion of annual profits, reported on personal income taxes.</a:t>
                      </a:r>
                    </a:p>
                  </a:txBody>
                  <a:tcPr/>
                </a:tc>
                <a:extLst>
                  <a:ext uri="{0D108BD9-81ED-4DB2-BD59-A6C34878D82A}">
                    <a16:rowId xmlns:a16="http://schemas.microsoft.com/office/drawing/2014/main" val="699396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General Partnership (2+ Owners)</a:t>
                      </a:r>
                    </a:p>
                  </a:txBody>
                  <a:tcPr/>
                </a:tc>
                <a:tc>
                  <a:txBody>
                    <a:bodyPr/>
                    <a:lstStyle/>
                    <a:p>
                      <a:r>
                        <a:rPr lang="en-US" sz="1400" dirty="0"/>
                        <a:t>Each partner may bind partnership subject to partnership agreement.</a:t>
                      </a:r>
                    </a:p>
                  </a:txBody>
                  <a:tcPr/>
                </a:tc>
                <a:tc>
                  <a:txBody>
                    <a:bodyPr/>
                    <a:lstStyle/>
                    <a:p>
                      <a:r>
                        <a:rPr lang="en-US" sz="1400" dirty="0"/>
                        <a:t>Unlimited Liability – Joint and several liability for all partnership obligations</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Flow-through Taxation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Distributions generally tax-free</a:t>
                      </a:r>
                    </a:p>
                  </a:txBody>
                  <a:tcPr/>
                </a:tc>
                <a:extLst>
                  <a:ext uri="{0D108BD9-81ED-4DB2-BD59-A6C34878D82A}">
                    <a16:rowId xmlns:a16="http://schemas.microsoft.com/office/drawing/2014/main" val="1337128154"/>
                  </a:ext>
                </a:extLst>
              </a:tr>
              <a:tr h="370840">
                <a:tc>
                  <a:txBody>
                    <a:bodyPr/>
                    <a:lstStyle/>
                    <a:p>
                      <a:r>
                        <a:rPr lang="en-US" sz="1400" dirty="0"/>
                        <a:t>Corporations </a:t>
                      </a:r>
                    </a:p>
                    <a:p>
                      <a:r>
                        <a:rPr lang="en-US" sz="1400" dirty="0"/>
                        <a:t>(C Corporation Tax Treatment)</a:t>
                      </a:r>
                    </a:p>
                  </a:txBody>
                  <a:tcPr>
                    <a:solidFill>
                      <a:srgbClr val="00B050">
                        <a:alpha val="20000"/>
                      </a:srgbClr>
                    </a:solidFill>
                  </a:tcPr>
                </a:tc>
                <a:tc>
                  <a:txBody>
                    <a:bodyPr/>
                    <a:lstStyle/>
                    <a:p>
                      <a:pPr marL="285750" indent="-285750">
                        <a:buFont typeface="Arial" panose="020B0604020202020204" pitchFamily="34" charset="0"/>
                        <a:buChar char="•"/>
                      </a:pPr>
                      <a:r>
                        <a:rPr lang="en-US" sz="1400" dirty="0"/>
                        <a:t>Board of directors (1+ director) ultimate governing authority, elected by shareholders (owners)</a:t>
                      </a:r>
                    </a:p>
                    <a:p>
                      <a:pPr marL="285750" indent="-285750">
                        <a:buFont typeface="Arial" panose="020B0604020202020204" pitchFamily="34" charset="0"/>
                        <a:buChar char="•"/>
                      </a:pPr>
                      <a:r>
                        <a:rPr lang="en-US" sz="1400" dirty="0"/>
                        <a:t>Officers control day-to-day management</a:t>
                      </a:r>
                    </a:p>
                  </a:txBody>
                  <a:tcPr>
                    <a:solidFill>
                      <a:srgbClr val="00B050">
                        <a:alpha val="20000"/>
                      </a:srgbClr>
                    </a:solidFill>
                  </a:tcPr>
                </a:tc>
                <a:tc>
                  <a:txBody>
                    <a:bodyPr/>
                    <a:lstStyle/>
                    <a:p>
                      <a:r>
                        <a:rPr lang="en-US" sz="1400" dirty="0"/>
                        <a:t>Limited Liability – Shareholders not liable for entity obligations beyond at-risk capital</a:t>
                      </a:r>
                    </a:p>
                  </a:txBody>
                  <a:tcPr>
                    <a:solidFill>
                      <a:srgbClr val="00B050">
                        <a:alpha val="20000"/>
                      </a:srgbClr>
                    </a:solidFill>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Double Taxation - Entity subject to corporate income tax </a:t>
                      </a:r>
                      <a:r>
                        <a:rPr lang="en-US" sz="1400" b="1" u="sng" kern="1200" dirty="0">
                          <a:solidFill>
                            <a:schemeClr val="tx1"/>
                          </a:solidFill>
                          <a:latin typeface="+mn-lt"/>
                          <a:ea typeface="+mn-ea"/>
                          <a:cs typeface="+mn-cs"/>
                        </a:rPr>
                        <a:t>and</a:t>
                      </a:r>
                      <a:r>
                        <a:rPr lang="en-US" sz="1400" kern="1200" dirty="0">
                          <a:solidFill>
                            <a:schemeClr val="tx1"/>
                          </a:solidFill>
                          <a:latin typeface="+mn-lt"/>
                          <a:ea typeface="+mn-ea"/>
                          <a:cs typeface="+mn-cs"/>
                        </a:rPr>
                        <a:t> Shareholders subject to tax on dividend income</a:t>
                      </a:r>
                      <a:endParaRPr lang="en-US" sz="1400" dirty="0"/>
                    </a:p>
                  </a:txBody>
                  <a:tcPr>
                    <a:solidFill>
                      <a:srgbClr val="00B050">
                        <a:alpha val="20000"/>
                      </a:srgbClr>
                    </a:solidFill>
                  </a:tcPr>
                </a:tc>
                <a:extLst>
                  <a:ext uri="{0D108BD9-81ED-4DB2-BD59-A6C34878D82A}">
                    <a16:rowId xmlns:a16="http://schemas.microsoft.com/office/drawing/2014/main" val="3517280816"/>
                  </a:ext>
                </a:extLst>
              </a:tr>
              <a:tr h="370840">
                <a:tc>
                  <a:txBody>
                    <a:bodyPr/>
                    <a:lstStyle/>
                    <a:p>
                      <a:r>
                        <a:rPr lang="en-US" sz="1400" dirty="0"/>
                        <a:t>Corporations </a:t>
                      </a:r>
                    </a:p>
                    <a:p>
                      <a:r>
                        <a:rPr lang="en-US" sz="1400" dirty="0"/>
                        <a:t>(S Corporation Tax Treatment)</a:t>
                      </a:r>
                    </a:p>
                  </a:txBody>
                  <a:tcPr/>
                </a:tc>
                <a:tc>
                  <a:txBody>
                    <a:bodyPr/>
                    <a:lstStyle/>
                    <a:p>
                      <a:pPr marL="285750" indent="-285750"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Governance, same as C-Corp</a:t>
                      </a:r>
                    </a:p>
                    <a:p>
                      <a:pPr marL="285750" indent="-285750"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Ownership Limitations – Maximum 100 shareholders; required US citizens/LPRs</a:t>
                      </a:r>
                    </a:p>
                    <a:p>
                      <a:pPr marL="285750" indent="-285750" algn="l" defTabSz="914400" rtl="0" eaLnBrk="1" latinLnBrk="0" hangingPunct="1">
                        <a:buFont typeface="Arial" panose="020B0604020202020204" pitchFamily="34" charset="0"/>
                        <a:buChar char="•"/>
                      </a:pPr>
                      <a:r>
                        <a:rPr lang="en-US" sz="1400" kern="1200" dirty="0">
                          <a:solidFill>
                            <a:schemeClr val="tx1"/>
                          </a:solidFill>
                          <a:latin typeface="+mn-lt"/>
                          <a:ea typeface="+mn-ea"/>
                          <a:cs typeface="+mn-cs"/>
                        </a:rPr>
                        <a:t>Single class of stock rule</a:t>
                      </a:r>
                      <a:endParaRPr lang="en-US" sz="1400" dirty="0"/>
                    </a:p>
                  </a:txBody>
                  <a:tcPr/>
                </a:tc>
                <a:tc>
                  <a:txBody>
                    <a:bodyPr/>
                    <a:lstStyle/>
                    <a:p>
                      <a:r>
                        <a:rPr lang="en-US" sz="1400" dirty="0"/>
                        <a:t>Limited Liability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Flow-through Taxation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Reasonable comp of shareholder-employees subject to income tax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mn-lt"/>
                          <a:ea typeface="+mn-ea"/>
                          <a:cs typeface="+mn-cs"/>
                        </a:rPr>
                        <a:t>Distributions generally tax-free</a:t>
                      </a:r>
                    </a:p>
                  </a:txBody>
                  <a:tcPr/>
                </a:tc>
                <a:extLst>
                  <a:ext uri="{0D108BD9-81ED-4DB2-BD59-A6C34878D82A}">
                    <a16:rowId xmlns:a16="http://schemas.microsoft.com/office/drawing/2014/main" val="553871838"/>
                  </a:ext>
                </a:extLst>
              </a:tr>
              <a:tr h="370840">
                <a:tc>
                  <a:txBody>
                    <a:bodyPr/>
                    <a:lstStyle/>
                    <a:p>
                      <a:r>
                        <a:rPr lang="en-US" sz="1400" dirty="0"/>
                        <a:t>Limited Liability Companies (LLCs)</a:t>
                      </a:r>
                    </a:p>
                  </a:txBody>
                  <a:tcPr/>
                </a:tc>
                <a:tc>
                  <a:txBody>
                    <a:bodyPr/>
                    <a:lstStyle/>
                    <a:p>
                      <a:r>
                        <a:rPr lang="en-US" sz="1400" dirty="0"/>
                        <a:t>Flexible governance; most states allow management by member(s) (owners) or manager(s), subject to operating agreement.</a:t>
                      </a:r>
                    </a:p>
                  </a:txBody>
                  <a:tcPr/>
                </a:tc>
                <a:tc>
                  <a:txBody>
                    <a:bodyPr/>
                    <a:lstStyle/>
                    <a:p>
                      <a:r>
                        <a:rPr lang="en-US" sz="1400" dirty="0"/>
                        <a:t>Limited Liability</a:t>
                      </a:r>
                    </a:p>
                  </a:txBody>
                  <a:tcPr/>
                </a:tc>
                <a:tc>
                  <a:txBody>
                    <a:bodyPr/>
                    <a:lstStyle/>
                    <a:p>
                      <a:r>
                        <a:rPr lang="en-US" sz="1400" kern="1200" dirty="0">
                          <a:solidFill>
                            <a:schemeClr val="tx1"/>
                          </a:solidFill>
                          <a:latin typeface="+mn-lt"/>
                          <a:ea typeface="+mn-ea"/>
                          <a:cs typeface="+mn-cs"/>
                        </a:rPr>
                        <a:t>Check-the box selection for Flow-through taxation (disregarded entity/partnership), S Corporation, or C Corporation </a:t>
                      </a:r>
                    </a:p>
                  </a:txBody>
                  <a:tcPr/>
                </a:tc>
                <a:extLst>
                  <a:ext uri="{0D108BD9-81ED-4DB2-BD59-A6C34878D82A}">
                    <a16:rowId xmlns:a16="http://schemas.microsoft.com/office/drawing/2014/main" val="2127140681"/>
                  </a:ext>
                </a:extLst>
              </a:tr>
            </a:tbl>
          </a:graphicData>
        </a:graphic>
      </p:graphicFrame>
      <p:sp>
        <p:nvSpPr>
          <p:cNvPr id="7" name="TextBox 6">
            <a:extLst>
              <a:ext uri="{FF2B5EF4-FFF2-40B4-BE49-F238E27FC236}">
                <a16:creationId xmlns:a16="http://schemas.microsoft.com/office/drawing/2014/main" id="{F884A8C8-B97A-8FBA-3A74-57A3C0040D58}"/>
              </a:ext>
            </a:extLst>
          </p:cNvPr>
          <p:cNvSpPr txBox="1"/>
          <p:nvPr/>
        </p:nvSpPr>
        <p:spPr>
          <a:xfrm>
            <a:off x="191938" y="6375236"/>
            <a:ext cx="9159096" cy="430887"/>
          </a:xfrm>
          <a:prstGeom prst="rect">
            <a:avLst/>
          </a:prstGeom>
          <a:noFill/>
        </p:spPr>
        <p:txBody>
          <a:bodyPr wrap="square">
            <a:spAutoFit/>
          </a:bodyPr>
          <a:lstStyle/>
          <a:p>
            <a:pPr defTabSz="914377">
              <a:buClr>
                <a:schemeClr val="accent1"/>
              </a:buClr>
              <a:buSzPts val="1000"/>
              <a:tabLst>
                <a:tab pos="457189" algn="l"/>
              </a:tabLst>
            </a:pPr>
            <a:r>
              <a:rPr lang="en-US" sz="1100" i="1" dirty="0">
                <a:latin typeface="Arial" panose="020B0604020202020204" pitchFamily="34" charset="0"/>
                <a:cs typeface="Arial" panose="020B0604020202020204" pitchFamily="34" charset="0"/>
              </a:rPr>
              <a:t>*Please note the above descriptions are based on general concepts common across multiple jurisdictions. Specifics for each entity type are governed by applicable state and tax law, and are not covered by this presentation.</a:t>
            </a:r>
            <a:endParaRPr lang="en-US" sz="11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0339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972C8-4015-7534-25B0-97FF0E4FFB53}"/>
              </a:ext>
            </a:extLst>
          </p:cNvPr>
          <p:cNvSpPr>
            <a:spLocks noGrp="1"/>
          </p:cNvSpPr>
          <p:nvPr>
            <p:ph type="title"/>
          </p:nvPr>
        </p:nvSpPr>
        <p:spPr>
          <a:xfrm>
            <a:off x="555812" y="977736"/>
            <a:ext cx="10515600" cy="842169"/>
          </a:xfrm>
        </p:spPr>
        <p:txBody>
          <a:bodyPr/>
          <a:lstStyle/>
          <a:p>
            <a:r>
              <a:rPr lang="en-US" dirty="0"/>
              <a:t>Securities Transactions – The Basics</a:t>
            </a:r>
          </a:p>
        </p:txBody>
      </p:sp>
      <p:sp>
        <p:nvSpPr>
          <p:cNvPr id="10" name="Content Placeholder 1">
            <a:extLst>
              <a:ext uri="{FF2B5EF4-FFF2-40B4-BE49-F238E27FC236}">
                <a16:creationId xmlns:a16="http://schemas.microsoft.com/office/drawing/2014/main" id="{E3F02B62-DDF4-DFCF-7CBA-C686502177A0}"/>
              </a:ext>
            </a:extLst>
          </p:cNvPr>
          <p:cNvSpPr>
            <a:spLocks noGrp="1"/>
          </p:cNvSpPr>
          <p:nvPr>
            <p:ph sz="half" idx="1"/>
          </p:nvPr>
        </p:nvSpPr>
        <p:spPr>
          <a:xfrm>
            <a:off x="237063" y="1819905"/>
            <a:ext cx="7616020" cy="4837625"/>
          </a:xfrm>
        </p:spPr>
        <p:txBody>
          <a:bodyPr>
            <a:normAutofit lnSpcReduction="10000"/>
          </a:bodyPr>
          <a:lstStyle/>
          <a:p>
            <a:r>
              <a:rPr lang="en-US" dirty="0"/>
              <a:t>Section 5, Securities Act of 1933</a:t>
            </a:r>
            <a:endParaRPr lang="en-US" b="0" dirty="0"/>
          </a:p>
          <a:p>
            <a:pPr lvl="1"/>
            <a:r>
              <a:rPr lang="en-US" b="0" dirty="0"/>
              <a:t>Section 5 of the Securities Act of 1933, as amended (Securities Act), requires </a:t>
            </a:r>
            <a:r>
              <a:rPr lang="en-US" b="1" u="sng" dirty="0"/>
              <a:t>all offers and sales of securities </a:t>
            </a:r>
            <a:r>
              <a:rPr lang="en-US" b="0" dirty="0"/>
              <a:t>to be registered with the Securities and Exchange Commission (SEC) </a:t>
            </a:r>
            <a:r>
              <a:rPr lang="en-US" b="1" u="sng" dirty="0"/>
              <a:t>unless there is an available registration exemption</a:t>
            </a:r>
            <a:r>
              <a:rPr lang="en-US" b="0" dirty="0"/>
              <a:t>.</a:t>
            </a:r>
          </a:p>
          <a:p>
            <a:r>
              <a:rPr lang="en-US" dirty="0"/>
              <a:t>What is a “Security”?  - Section 2(1)</a:t>
            </a:r>
          </a:p>
          <a:p>
            <a:pPr lvl="1"/>
            <a:r>
              <a:rPr lang="en-US" dirty="0"/>
              <a:t>“any note, stock, treasury stock, </a:t>
            </a:r>
            <a:r>
              <a:rPr lang="en-US" dirty="0">
                <a:hlinkClick r:id="rId2">
                  <a:extLst>
                    <a:ext uri="{A12FA001-AC4F-418D-AE19-62706E023703}">
                      <ahyp:hlinkClr xmlns:ahyp="http://schemas.microsoft.com/office/drawing/2018/hyperlinkcolor" val="tx"/>
                    </a:ext>
                  </a:extLst>
                </a:hlinkClick>
              </a:rPr>
              <a:t>security future</a:t>
            </a:r>
            <a:r>
              <a:rPr lang="en-US" dirty="0"/>
              <a:t>, </a:t>
            </a:r>
            <a:r>
              <a:rPr lang="en-US" dirty="0">
                <a:hlinkClick r:id="rId3">
                  <a:extLst>
                    <a:ext uri="{A12FA001-AC4F-418D-AE19-62706E023703}">
                      <ahyp:hlinkClr xmlns:ahyp="http://schemas.microsoft.com/office/drawing/2018/hyperlinkcolor" val="tx"/>
                    </a:ext>
                  </a:extLst>
                </a:hlinkClick>
              </a:rPr>
              <a:t>security-based swap</a:t>
            </a:r>
            <a:r>
              <a:rPr lang="en-US" dirty="0"/>
              <a:t>, bond, . . .  or, in general, any interest or instrument commonly known as a </a:t>
            </a:r>
            <a:r>
              <a:rPr lang="en-US" dirty="0">
                <a:hlinkClick r:id="rId4">
                  <a:extLst>
                    <a:ext uri="{A12FA001-AC4F-418D-AE19-62706E023703}">
                      <ahyp:hlinkClr xmlns:ahyp="http://schemas.microsoft.com/office/drawing/2018/hyperlinkcolor" val="tx"/>
                    </a:ext>
                  </a:extLst>
                </a:hlinkClick>
              </a:rPr>
              <a:t>“security”</a:t>
            </a:r>
            <a:r>
              <a:rPr lang="en-US" dirty="0"/>
              <a:t>, or any certificate of interest or participation in, temporary or interim certificate for, receipt for, guarantee of, or warrant or right to subscribe to or purchase, any of the foregoing.</a:t>
            </a:r>
          </a:p>
        </p:txBody>
      </p:sp>
      <p:pic>
        <p:nvPicPr>
          <p:cNvPr id="4" name="Picture 3">
            <a:extLst>
              <a:ext uri="{FF2B5EF4-FFF2-40B4-BE49-F238E27FC236}">
                <a16:creationId xmlns:a16="http://schemas.microsoft.com/office/drawing/2014/main" id="{D411465D-BABA-7A1B-2B85-627C5C8C2DE2}"/>
              </a:ext>
            </a:extLst>
          </p:cNvPr>
          <p:cNvPicPr>
            <a:picLocks noChangeAspect="1"/>
          </p:cNvPicPr>
          <p:nvPr/>
        </p:nvPicPr>
        <p:blipFill>
          <a:blip r:embed="rId5"/>
          <a:stretch>
            <a:fillRect/>
          </a:stretch>
        </p:blipFill>
        <p:spPr>
          <a:xfrm>
            <a:off x="7853083" y="2838874"/>
            <a:ext cx="4180094" cy="2003291"/>
          </a:xfrm>
          <a:prstGeom prst="rect">
            <a:avLst/>
          </a:prstGeom>
        </p:spPr>
      </p:pic>
      <p:sp>
        <p:nvSpPr>
          <p:cNvPr id="6" name="TextBox 5">
            <a:extLst>
              <a:ext uri="{FF2B5EF4-FFF2-40B4-BE49-F238E27FC236}">
                <a16:creationId xmlns:a16="http://schemas.microsoft.com/office/drawing/2014/main" id="{440F4297-A173-A248-E59C-69372E233A47}"/>
              </a:ext>
            </a:extLst>
          </p:cNvPr>
          <p:cNvSpPr txBox="1"/>
          <p:nvPr/>
        </p:nvSpPr>
        <p:spPr>
          <a:xfrm>
            <a:off x="8658225" y="5026572"/>
            <a:ext cx="3374952" cy="600164"/>
          </a:xfrm>
          <a:prstGeom prst="rect">
            <a:avLst/>
          </a:prstGeom>
          <a:noFill/>
        </p:spPr>
        <p:txBody>
          <a:bodyPr wrap="square">
            <a:spAutoFit/>
          </a:bodyPr>
          <a:lstStyle/>
          <a:p>
            <a:pPr defTabSz="914377">
              <a:buClr>
                <a:schemeClr val="accent1"/>
              </a:buClr>
              <a:buSzPts val="1000"/>
              <a:tabLst>
                <a:tab pos="457189" algn="l"/>
              </a:tabLst>
            </a:pPr>
            <a:r>
              <a:rPr lang="en-US" sz="1100" i="1" dirty="0">
                <a:latin typeface="Arial" panose="020B0604020202020204" pitchFamily="34" charset="0"/>
                <a:cs typeface="Arial" panose="020B0604020202020204" pitchFamily="34" charset="0"/>
              </a:rPr>
              <a:t>Section 2(1) of the Securities Act of 1933, </a:t>
            </a:r>
            <a:r>
              <a:rPr lang="en-US" sz="1100" b="0" i="0" dirty="0">
                <a:solidFill>
                  <a:srgbClr val="333333"/>
                </a:solidFill>
                <a:effectLst/>
                <a:latin typeface="Open Sans" panose="020B0606030504020204" pitchFamily="34" charset="0"/>
              </a:rPr>
              <a:t> </a:t>
            </a:r>
            <a:r>
              <a:rPr lang="en-US" sz="1100" b="0" i="0" u="none" strike="noStrike" dirty="0">
                <a:solidFill>
                  <a:srgbClr val="001C72"/>
                </a:solidFill>
                <a:effectLst/>
                <a:latin typeface="Open Sans" panose="020B0606030504020204" pitchFamily="34" charset="0"/>
                <a:hlinkClick r:id="rId6"/>
              </a:rPr>
              <a:t>Pub. L. 86–70, § 12(a)</a:t>
            </a:r>
            <a:r>
              <a:rPr lang="en-US" sz="1100" b="0" i="0" u="none" strike="noStrike" dirty="0">
                <a:solidFill>
                  <a:srgbClr val="001C72"/>
                </a:solidFill>
                <a:effectLst/>
                <a:latin typeface="Open Sans" panose="020B0606030504020204" pitchFamily="34" charset="0"/>
              </a:rPr>
              <a:t>, </a:t>
            </a:r>
            <a:r>
              <a:rPr lang="en-US" sz="1100" i="1" dirty="0">
                <a:latin typeface="Arial" panose="020B0604020202020204" pitchFamily="34" charset="0"/>
                <a:cs typeface="Arial" panose="020B0604020202020204" pitchFamily="34" charset="0"/>
              </a:rPr>
              <a:t>codified at 15 U.S.C. Section </a:t>
            </a:r>
            <a:r>
              <a:rPr lang="en-US" sz="1100" i="1" dirty="0" err="1">
                <a:latin typeface="Arial" panose="020B0604020202020204" pitchFamily="34" charset="0"/>
                <a:cs typeface="Arial" panose="020B0604020202020204" pitchFamily="34" charset="0"/>
              </a:rPr>
              <a:t>77b</a:t>
            </a:r>
            <a:r>
              <a:rPr lang="en-US" sz="1100" i="1" dirty="0">
                <a:latin typeface="Arial" panose="020B0604020202020204" pitchFamily="34" charset="0"/>
                <a:cs typeface="Arial" panose="020B0604020202020204" pitchFamily="34" charset="0"/>
              </a:rPr>
              <a:t>(a)(1)</a:t>
            </a:r>
            <a:endParaRPr lang="en-US" sz="11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2111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972C8-4015-7534-25B0-97FF0E4FFB53}"/>
              </a:ext>
            </a:extLst>
          </p:cNvPr>
          <p:cNvSpPr>
            <a:spLocks noGrp="1"/>
          </p:cNvSpPr>
          <p:nvPr>
            <p:ph type="title"/>
          </p:nvPr>
        </p:nvSpPr>
        <p:spPr>
          <a:xfrm>
            <a:off x="555812" y="977736"/>
            <a:ext cx="10515600" cy="842169"/>
          </a:xfrm>
        </p:spPr>
        <p:txBody>
          <a:bodyPr/>
          <a:lstStyle/>
          <a:p>
            <a:r>
              <a:rPr lang="en-US" dirty="0"/>
              <a:t>Securities Transactions – The Basics, cont’d</a:t>
            </a:r>
          </a:p>
        </p:txBody>
      </p:sp>
      <p:sp>
        <p:nvSpPr>
          <p:cNvPr id="10" name="Content Placeholder 1">
            <a:extLst>
              <a:ext uri="{FF2B5EF4-FFF2-40B4-BE49-F238E27FC236}">
                <a16:creationId xmlns:a16="http://schemas.microsoft.com/office/drawing/2014/main" id="{E3F02B62-DDF4-DFCF-7CBA-C686502177A0}"/>
              </a:ext>
            </a:extLst>
          </p:cNvPr>
          <p:cNvSpPr>
            <a:spLocks noGrp="1"/>
          </p:cNvSpPr>
          <p:nvPr>
            <p:ph sz="half" idx="1"/>
          </p:nvPr>
        </p:nvSpPr>
        <p:spPr>
          <a:xfrm>
            <a:off x="237062" y="1819905"/>
            <a:ext cx="11669187" cy="4837625"/>
          </a:xfrm>
        </p:spPr>
        <p:txBody>
          <a:bodyPr>
            <a:normAutofit fontScale="85000" lnSpcReduction="20000"/>
          </a:bodyPr>
          <a:lstStyle/>
          <a:p>
            <a:r>
              <a:rPr lang="en-US" dirty="0"/>
              <a:t>Most common exemptions:</a:t>
            </a:r>
          </a:p>
          <a:p>
            <a:pPr lvl="1"/>
            <a:r>
              <a:rPr lang="en-US" b="0" dirty="0"/>
              <a:t>Section 4(a)(2) of the Securities Act, which exempts from registration transactions by an issuer </a:t>
            </a:r>
            <a:r>
              <a:rPr lang="en-US" b="1" u="sng" dirty="0"/>
              <a:t>not involving a public offering</a:t>
            </a:r>
            <a:r>
              <a:rPr lang="en-US" b="0" dirty="0"/>
              <a:t>.</a:t>
            </a:r>
          </a:p>
          <a:p>
            <a:pPr lvl="1"/>
            <a:r>
              <a:rPr lang="en-US" b="0" dirty="0"/>
              <a:t>Rule 506 of Regulation D, which provides </a:t>
            </a:r>
            <a:r>
              <a:rPr lang="en-US" b="1" u="sng" dirty="0"/>
              <a:t>safe harbor </a:t>
            </a:r>
            <a:r>
              <a:rPr lang="en-US" b="0" dirty="0"/>
              <a:t>exemptions under Section 4(a)(2) for private placements that meet specified objective standards.</a:t>
            </a:r>
          </a:p>
          <a:p>
            <a:r>
              <a:rPr lang="en-US" dirty="0"/>
              <a:t>Section 4(a)(2) Issuer Private Placements &amp; Safe Harbors</a:t>
            </a:r>
          </a:p>
          <a:p>
            <a:pPr lvl="1"/>
            <a:r>
              <a:rPr lang="en-US" dirty="0"/>
              <a:t>Rule 504 (under Section 3(b)(1)).</a:t>
            </a:r>
          </a:p>
          <a:p>
            <a:pPr lvl="1"/>
            <a:r>
              <a:rPr lang="en-US" b="1" dirty="0"/>
              <a:t>Rule 506(b) (supplement to Section 4(a)(2)).</a:t>
            </a:r>
          </a:p>
          <a:p>
            <a:pPr lvl="1"/>
            <a:r>
              <a:rPr lang="en-US" dirty="0"/>
              <a:t>Rule 506(c) (supplement to Section 4(a)(2)).</a:t>
            </a:r>
          </a:p>
          <a:p>
            <a:pPr lvl="1"/>
            <a:r>
              <a:rPr lang="en-US" b="1" u="sng" dirty="0"/>
              <a:t>Offering Features </a:t>
            </a:r>
            <a:r>
              <a:rPr lang="en-US" dirty="0"/>
              <a:t>- Investor suitability, Limited number of investors, Prohibition on general solicitation and general advertising, Information requirement, Transfer restrictions on “Restricted Securities”, Investment intent, Integration with other offerings</a:t>
            </a:r>
          </a:p>
          <a:p>
            <a:pPr marL="228600" lvl="2">
              <a:spcBef>
                <a:spcPts val="1000"/>
              </a:spcBef>
            </a:pPr>
            <a:r>
              <a:rPr lang="en-US" sz="2800" b="1" dirty="0">
                <a:solidFill>
                  <a:srgbClr val="024B65"/>
                </a:solidFill>
              </a:rPr>
              <a:t>Rule </a:t>
            </a:r>
            <a:r>
              <a:rPr lang="en-US" sz="2800" b="1" dirty="0" err="1">
                <a:solidFill>
                  <a:srgbClr val="024B65"/>
                </a:solidFill>
              </a:rPr>
              <a:t>10b</a:t>
            </a:r>
            <a:r>
              <a:rPr lang="en-US" sz="2800" b="1" dirty="0">
                <a:solidFill>
                  <a:srgbClr val="024B65"/>
                </a:solidFill>
              </a:rPr>
              <a:t>-5 Anti-Fraud Rules – Private Civil Cause of Action &amp; SEC Criminal Enforcement</a:t>
            </a:r>
          </a:p>
          <a:p>
            <a:pPr lvl="1"/>
            <a:r>
              <a:rPr lang="en-US" dirty="0"/>
              <a:t>“it shall be unlawful for any person . . . (a) [t]o employ any device, scheme, or artifice to defraud, (b) [t]o make any untrue statement of a material fact or to omit to state a material fact . . . or (c) to engage in any act, practice, or course of business which operates or would operate as a fraud or deceit upon any person, in connection with the purchase or sale of any security.”</a:t>
            </a:r>
          </a:p>
        </p:txBody>
      </p:sp>
    </p:spTree>
    <p:extLst>
      <p:ext uri="{BB962C8B-B14F-4D97-AF65-F5344CB8AC3E}">
        <p14:creationId xmlns:p14="http://schemas.microsoft.com/office/powerpoint/2010/main" val="24976081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548253-3008-4337-6B63-87A0792F3C45}"/>
              </a:ext>
            </a:extLst>
          </p:cNvPr>
          <p:cNvSpPr>
            <a:spLocks noGrp="1"/>
          </p:cNvSpPr>
          <p:nvPr>
            <p:ph type="title"/>
          </p:nvPr>
        </p:nvSpPr>
        <p:spPr>
          <a:xfrm>
            <a:off x="555812" y="888368"/>
            <a:ext cx="10515600" cy="842169"/>
          </a:xfrm>
        </p:spPr>
        <p:txBody>
          <a:bodyPr/>
          <a:lstStyle/>
          <a:p>
            <a:r>
              <a:rPr lang="en-US" dirty="0"/>
              <a:t>Regulation D Requirements</a:t>
            </a:r>
          </a:p>
        </p:txBody>
      </p:sp>
      <p:graphicFrame>
        <p:nvGraphicFramePr>
          <p:cNvPr id="6" name="Content Placeholder 1">
            <a:extLst>
              <a:ext uri="{FF2B5EF4-FFF2-40B4-BE49-F238E27FC236}">
                <a16:creationId xmlns:a16="http://schemas.microsoft.com/office/drawing/2014/main" id="{7A8A159A-104A-551B-1CE7-858C030B26A1}"/>
              </a:ext>
            </a:extLst>
          </p:cNvPr>
          <p:cNvGraphicFramePr>
            <a:graphicFrameLocks noGrp="1"/>
          </p:cNvGraphicFramePr>
          <p:nvPr>
            <p:ph idx="1"/>
            <p:extLst>
              <p:ext uri="{D42A27DB-BD31-4B8C-83A1-F6EECF244321}">
                <p14:modId xmlns:p14="http://schemas.microsoft.com/office/powerpoint/2010/main" val="1037933837"/>
              </p:ext>
            </p:extLst>
          </p:nvPr>
        </p:nvGraphicFramePr>
        <p:xfrm>
          <a:off x="351024" y="1730537"/>
          <a:ext cx="10720388" cy="4763575"/>
        </p:xfrm>
        <a:graphic>
          <a:graphicData uri="http://schemas.openxmlformats.org/drawingml/2006/table">
            <a:tbl>
              <a:tblPr/>
              <a:tblGrid>
                <a:gridCol w="1904496">
                  <a:extLst>
                    <a:ext uri="{9D8B030D-6E8A-4147-A177-3AD203B41FA5}">
                      <a16:colId xmlns:a16="http://schemas.microsoft.com/office/drawing/2014/main" val="1461174746"/>
                    </a:ext>
                  </a:extLst>
                </a:gridCol>
                <a:gridCol w="2819400">
                  <a:extLst>
                    <a:ext uri="{9D8B030D-6E8A-4147-A177-3AD203B41FA5}">
                      <a16:colId xmlns:a16="http://schemas.microsoft.com/office/drawing/2014/main" val="1362798103"/>
                    </a:ext>
                  </a:extLst>
                </a:gridCol>
                <a:gridCol w="3014980">
                  <a:extLst>
                    <a:ext uri="{9D8B030D-6E8A-4147-A177-3AD203B41FA5}">
                      <a16:colId xmlns:a16="http://schemas.microsoft.com/office/drawing/2014/main" val="3058065726"/>
                    </a:ext>
                  </a:extLst>
                </a:gridCol>
                <a:gridCol w="2981512">
                  <a:extLst>
                    <a:ext uri="{9D8B030D-6E8A-4147-A177-3AD203B41FA5}">
                      <a16:colId xmlns:a16="http://schemas.microsoft.com/office/drawing/2014/main" val="896930256"/>
                    </a:ext>
                  </a:extLst>
                </a:gridCol>
              </a:tblGrid>
              <a:tr h="425224">
                <a:tc>
                  <a:txBody>
                    <a:bodyPr/>
                    <a:lstStyle/>
                    <a:p>
                      <a:pPr algn="ctr" fontAlgn="base"/>
                      <a:br>
                        <a:rPr lang="en-US" sz="1000" b="1" dirty="0">
                          <a:effectLst/>
                          <a:latin typeface="inherit"/>
                        </a:rPr>
                      </a:br>
                      <a:endParaRPr lang="en-US" sz="1000" dirty="0">
                        <a:effectLst/>
                      </a:endParaRPr>
                    </a:p>
                  </a:txBody>
                  <a:tcPr marL="6901" marR="6901" marT="3451" marB="3451">
                    <a:lnL>
                      <a:noFill/>
                    </a:lnL>
                    <a:lnR w="4763" cap="flat" cmpd="sng" algn="ctr">
                      <a:solidFill>
                        <a:srgbClr val="DADADA"/>
                      </a:solidFill>
                      <a:prstDash val="solid"/>
                      <a:round/>
                      <a:headEnd type="none" w="med" len="med"/>
                      <a:tailEnd type="none" w="med" len="med"/>
                    </a:lnR>
                    <a:lnT>
                      <a:noFill/>
                    </a:lnT>
                    <a:lnB w="4763" cap="flat" cmpd="sng" algn="ctr">
                      <a:solidFill>
                        <a:srgbClr val="DADADA"/>
                      </a:solidFill>
                      <a:prstDash val="solid"/>
                      <a:round/>
                      <a:headEnd type="none" w="med" len="med"/>
                      <a:tailEnd type="none" w="med" len="med"/>
                    </a:lnB>
                    <a:noFill/>
                  </a:tcPr>
                </a:tc>
                <a:tc>
                  <a:txBody>
                    <a:bodyPr/>
                    <a:lstStyle/>
                    <a:p>
                      <a:pPr algn="ctr" fontAlgn="base"/>
                      <a:r>
                        <a:rPr lang="en-US" sz="1000" b="1" dirty="0">
                          <a:effectLst/>
                          <a:latin typeface="inherit"/>
                        </a:rPr>
                        <a:t>Rule 504</a:t>
                      </a:r>
                      <a:endParaRPr lang="en-US" sz="1000" dirty="0">
                        <a:effectLst/>
                      </a:endParaRPr>
                    </a:p>
                    <a:p>
                      <a:pPr algn="ctr" fontAlgn="base"/>
                      <a:endParaRPr lang="en-US" sz="1000" dirty="0">
                        <a:effectLst/>
                      </a:endParaRP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a:noFill/>
                    </a:lnT>
                    <a:lnB w="4763" cap="flat" cmpd="sng" algn="ctr">
                      <a:solidFill>
                        <a:srgbClr val="DADADA"/>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000" b="1" dirty="0">
                          <a:effectLst/>
                          <a:latin typeface="inherit"/>
                        </a:rPr>
                        <a:t>Rule 506(b)</a:t>
                      </a:r>
                      <a:r>
                        <a:rPr lang="en-US" sz="1000" dirty="0">
                          <a:effectLst/>
                        </a:rPr>
                        <a:t> </a:t>
                      </a:r>
                    </a:p>
                  </a:txBody>
                  <a:tcPr marL="6901" marR="6901" marT="3451" marB="3451">
                    <a:lnL w="4763" cap="flat" cmpd="sng" algn="ctr">
                      <a:solidFill>
                        <a:srgbClr val="DADADA"/>
                      </a:solidFill>
                      <a:prstDash val="solid"/>
                      <a:round/>
                      <a:headEnd type="none" w="med" len="med"/>
                      <a:tailEnd type="none" w="med" len="med"/>
                    </a:lnL>
                    <a:lnR w="4763" cap="flat" cmpd="sng" algn="ctr">
                      <a:noFill/>
                      <a:prstDash val="solid"/>
                      <a:round/>
                      <a:headEnd type="none" w="med" len="med"/>
                      <a:tailEnd type="none" w="med" len="med"/>
                    </a:lnR>
                    <a:lnT>
                      <a:noFill/>
                    </a:lnT>
                    <a:lnB w="4763" cap="flat" cmpd="sng" algn="ctr">
                      <a:solidFill>
                        <a:srgbClr val="DADAD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effectLst/>
                          <a:latin typeface="inherit"/>
                        </a:rPr>
                        <a:t>Rule 506(c)</a:t>
                      </a:r>
                      <a:endParaRPr lang="en-US" sz="1000" dirty="0"/>
                    </a:p>
                  </a:txBody>
                  <a:tcPr marL="6901" marR="6901" marT="3451" marB="3451">
                    <a:lnL w="4763"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19796032"/>
                  </a:ext>
                </a:extLst>
              </a:tr>
              <a:tr h="603747">
                <a:tc>
                  <a:txBody>
                    <a:bodyPr/>
                    <a:lstStyle/>
                    <a:p>
                      <a:pPr algn="ctr" fontAlgn="base"/>
                      <a:r>
                        <a:rPr lang="en-US" sz="1200" b="1" dirty="0">
                          <a:effectLst/>
                          <a:latin typeface="inherit"/>
                        </a:rPr>
                        <a:t>Maximum size of offering</a:t>
                      </a:r>
                      <a:endParaRPr lang="en-US" sz="1200" dirty="0">
                        <a:effectLst/>
                      </a:endParaRPr>
                    </a:p>
                  </a:txBody>
                  <a:tcPr marL="6901" marR="6901" marT="3451" marB="3451">
                    <a:lnL>
                      <a:noFill/>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dirty="0">
                          <a:effectLst/>
                        </a:rPr>
                        <a:t>$5 million (in aggregate with all securities sold under Section 3(b)(1) or in violation of Section 5(a) of the Securities Act) per year.</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dirty="0">
                          <a:effectLst/>
                        </a:rPr>
                        <a:t>No limit on size of offering.</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a:effectLst/>
                        </a:rPr>
                        <a:t>No limit on size of offering.</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12700" cmpd="sng">
                      <a:noFill/>
                      <a:prstDash val="solid"/>
                    </a:lnT>
                    <a:lnB w="4763"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316854650"/>
                  </a:ext>
                </a:extLst>
              </a:tr>
              <a:tr h="783792">
                <a:tc>
                  <a:txBody>
                    <a:bodyPr/>
                    <a:lstStyle/>
                    <a:p>
                      <a:pPr algn="ctr" fontAlgn="base"/>
                      <a:r>
                        <a:rPr lang="en-US" sz="1200" b="1">
                          <a:effectLst/>
                          <a:latin typeface="inherit"/>
                        </a:rPr>
                        <a:t>Issuers permitted to rely on this exemption</a:t>
                      </a:r>
                      <a:endParaRPr lang="en-US" sz="1200">
                        <a:effectLst/>
                      </a:endParaRPr>
                    </a:p>
                  </a:txBody>
                  <a:tcPr marL="6901" marR="6901" marT="3451" marB="3451">
                    <a:lnL>
                      <a:noFill/>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b="0" i="0" u="none" strike="noStrike" dirty="0">
                          <a:solidFill>
                            <a:schemeClr val="tx1"/>
                          </a:solidFill>
                          <a:effectLst/>
                          <a:latin typeface="inherit"/>
                        </a:rPr>
                        <a:t>Non-reporting companies; non-</a:t>
                      </a:r>
                      <a:r>
                        <a:rPr lang="en-US" sz="1200" b="0" dirty="0">
                          <a:solidFill>
                            <a:schemeClr val="tx1"/>
                          </a:solidFill>
                          <a:effectLst/>
                        </a:rPr>
                        <a:t>investment companies (as defined in the </a:t>
                      </a:r>
                      <a:r>
                        <a:rPr lang="en-US" sz="1200" b="0" i="0" u="none" strike="noStrike" dirty="0">
                          <a:solidFill>
                            <a:schemeClr val="tx1"/>
                          </a:solidFill>
                          <a:effectLst/>
                          <a:latin typeface="inherit"/>
                        </a:rPr>
                        <a:t>Investment Company Act of 1940</a:t>
                      </a:r>
                      <a:r>
                        <a:rPr lang="en-US" sz="1200" b="0" dirty="0">
                          <a:solidFill>
                            <a:schemeClr val="tx1"/>
                          </a:solidFill>
                          <a:effectLst/>
                        </a:rPr>
                        <a:t>, as amended (ICA)), nor </a:t>
                      </a:r>
                      <a:r>
                        <a:rPr lang="en-US" sz="1200" b="0" i="0" u="none" strike="noStrike" dirty="0">
                          <a:solidFill>
                            <a:schemeClr val="tx1"/>
                          </a:solidFill>
                          <a:effectLst/>
                          <a:latin typeface="inherit"/>
                        </a:rPr>
                        <a:t>blank check companies</a:t>
                      </a:r>
                      <a:r>
                        <a:rPr lang="en-US" sz="1200" b="0" dirty="0">
                          <a:solidFill>
                            <a:schemeClr val="tx1"/>
                          </a:solidFill>
                          <a:effectLst/>
                        </a:rPr>
                        <a:t>.</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b="1" dirty="0">
                          <a:solidFill>
                            <a:schemeClr val="tx1"/>
                          </a:solidFill>
                          <a:effectLst/>
                        </a:rPr>
                        <a:t>Any issuer. </a:t>
                      </a:r>
                      <a:r>
                        <a:rPr lang="en-US" sz="1200" b="0" dirty="0">
                          <a:solidFill>
                            <a:schemeClr val="tx1"/>
                          </a:solidFill>
                          <a:effectLst/>
                        </a:rPr>
                        <a:t>It can be used by both </a:t>
                      </a:r>
                      <a:r>
                        <a:rPr lang="en-US" sz="1200" b="0" i="0" u="none" strike="noStrike" dirty="0">
                          <a:solidFill>
                            <a:schemeClr val="tx1"/>
                          </a:solidFill>
                          <a:effectLst/>
                          <a:latin typeface="inherit"/>
                        </a:rPr>
                        <a:t>reporting companies </a:t>
                      </a:r>
                      <a:r>
                        <a:rPr lang="en-US" sz="1200" b="0" dirty="0">
                          <a:solidFill>
                            <a:schemeClr val="tx1"/>
                          </a:solidFill>
                          <a:effectLst/>
                        </a:rPr>
                        <a:t>and non-reporting companies.</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b="1" dirty="0">
                          <a:effectLst/>
                        </a:rPr>
                        <a:t>Any issuer. </a:t>
                      </a:r>
                      <a:r>
                        <a:rPr lang="en-US" sz="1200" dirty="0">
                          <a:effectLst/>
                        </a:rPr>
                        <a:t>It can be used by both reporting companies and non-reporting companies.</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392264257"/>
                  </a:ext>
                </a:extLst>
              </a:tr>
              <a:tr h="850900">
                <a:tc>
                  <a:txBody>
                    <a:bodyPr/>
                    <a:lstStyle/>
                    <a:p>
                      <a:pPr algn="ctr" fontAlgn="base"/>
                      <a:r>
                        <a:rPr lang="en-US" sz="1200" b="1" dirty="0">
                          <a:effectLst/>
                          <a:latin typeface="inherit"/>
                        </a:rPr>
                        <a:t>"Bad actor" disqualification</a:t>
                      </a:r>
                      <a:endParaRPr lang="en-US" sz="1200" dirty="0">
                        <a:effectLst/>
                      </a:endParaRPr>
                    </a:p>
                  </a:txBody>
                  <a:tcPr marL="6901" marR="6901" marT="3451" marB="3451">
                    <a:lnL>
                      <a:noFill/>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dirty="0">
                          <a:effectLst/>
                        </a:rPr>
                        <a:t>Bad actor disqualification by reference to Rule 506 bad actor disqualification.</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dirty="0">
                          <a:effectLst/>
                        </a:rPr>
                        <a:t>Certain Criminal Convictions (5-10 years old)</a:t>
                      </a:r>
                    </a:p>
                    <a:p>
                      <a:pPr algn="ctr" fontAlgn="base"/>
                      <a:r>
                        <a:rPr lang="en-US" sz="1200" dirty="0">
                          <a:effectLst/>
                        </a:rPr>
                        <a:t>Court Injunctions (5 years old)</a:t>
                      </a:r>
                    </a:p>
                    <a:p>
                      <a:pPr algn="ctr" fontAlgn="base"/>
                      <a:r>
                        <a:rPr lang="en-US" sz="1200" dirty="0">
                          <a:effectLst/>
                        </a:rPr>
                        <a:t>SEC Administrative Orders (5 years old)</a:t>
                      </a:r>
                    </a:p>
                    <a:p>
                      <a:pPr algn="ctr" fontAlgn="base"/>
                      <a:r>
                        <a:rPr lang="en-US" sz="1200" dirty="0">
                          <a:effectLst/>
                        </a:rPr>
                        <a:t>State Securities Regulator Orders</a:t>
                      </a:r>
                    </a:p>
                    <a:p>
                      <a:pPr algn="ctr" fontAlgn="base"/>
                      <a:r>
                        <a:rPr lang="en-US" sz="1200" dirty="0">
                          <a:effectLst/>
                        </a:rPr>
                        <a:t>Security Industry Bars, Suspensions, Expulsions</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dirty="0">
                          <a:effectLst/>
                        </a:rPr>
                        <a:t>Same</a:t>
                      </a:r>
                    </a:p>
                    <a:p>
                      <a:pPr algn="ctr" fontAlgn="base"/>
                      <a:endParaRPr lang="en-US" sz="1200" dirty="0">
                        <a:effectLst/>
                      </a:endParaRP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972246454"/>
                  </a:ext>
                </a:extLst>
              </a:tr>
              <a:tr h="723414">
                <a:tc>
                  <a:txBody>
                    <a:bodyPr/>
                    <a:lstStyle/>
                    <a:p>
                      <a:pPr algn="ctr" fontAlgn="base"/>
                      <a:r>
                        <a:rPr lang="en-US" sz="1200" b="1" dirty="0">
                          <a:effectLst/>
                          <a:latin typeface="inherit"/>
                        </a:rPr>
                        <a:t>Types of investors that can buy the securities</a:t>
                      </a:r>
                      <a:endParaRPr lang="en-US" sz="1200" dirty="0">
                        <a:effectLst/>
                      </a:endParaRPr>
                    </a:p>
                  </a:txBody>
                  <a:tcPr marL="6901" marR="6901" marT="3451" marB="3451">
                    <a:lnL>
                      <a:noFill/>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dirty="0">
                          <a:effectLst/>
                        </a:rPr>
                        <a:t>Any investor. No limits on number or sophistication of investors.</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dirty="0">
                          <a:effectLst/>
                        </a:rPr>
                        <a:t>Unlimited accredited investors and up to 35 non-accredited investors (must be sophisticated investors).</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p>
                      <a:pPr algn="ctr" fontAlgn="base"/>
                      <a:r>
                        <a:rPr lang="en-US" sz="1200" b="1" dirty="0">
                          <a:effectLst/>
                        </a:rPr>
                        <a:t>Unlimited accredited investors</a:t>
                      </a:r>
                      <a:r>
                        <a:rPr lang="en-US" sz="1200" dirty="0">
                          <a:effectLst/>
                        </a:rPr>
                        <a:t>.</a:t>
                      </a:r>
                    </a:p>
                  </a:txBody>
                  <a:tcPr marL="6901" marR="6901" marT="3451" marB="3451">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2275996745"/>
                  </a:ext>
                </a:extLst>
              </a:tr>
              <a:tr h="552384">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inherit"/>
                          <a:cs typeface="Arial" panose="020B0604020202020204" pitchFamily="34" charset="0"/>
                        </a:rPr>
                        <a:t>Limitations on resale of securities?</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901" marR="6901" marT="3451" marB="3451" horzOverflow="overflow">
                    <a:lnL>
                      <a:noFill/>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200" kern="1200" dirty="0">
                          <a:solidFill>
                            <a:schemeClr val="tx1"/>
                          </a:solidFill>
                          <a:effectLst/>
                          <a:latin typeface="+mn-lt"/>
                          <a:ea typeface="+mn-ea"/>
                          <a:cs typeface="+mn-cs"/>
                        </a:rPr>
                        <a:t>Yes, subject to the exceptions provided by Rule 504(b)(1).</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200" kern="1200" dirty="0">
                          <a:solidFill>
                            <a:schemeClr val="tx1"/>
                          </a:solidFill>
                          <a:effectLst/>
                          <a:latin typeface="+mn-lt"/>
                          <a:ea typeface="+mn-ea"/>
                          <a:cs typeface="+mn-cs"/>
                        </a:rPr>
                        <a:t>Yes.</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200" kern="1200" dirty="0">
                          <a:solidFill>
                            <a:schemeClr val="tx1"/>
                          </a:solidFill>
                          <a:effectLst/>
                          <a:latin typeface="+mn-lt"/>
                          <a:ea typeface="+mn-ea"/>
                          <a:cs typeface="+mn-cs"/>
                        </a:rPr>
                        <a:t>Yes.</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3995277319"/>
                  </a:ext>
                </a:extLst>
              </a:tr>
              <a:tr h="289610">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inherit"/>
                          <a:cs typeface="Arial" panose="020B0604020202020204" pitchFamily="34" charset="0"/>
                        </a:rPr>
                        <a:t>Form D filing?</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901" marR="6901" marT="3451" marB="3451" horzOverflow="overflow">
                    <a:lnL>
                      <a:noFill/>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383737395"/>
                  </a:ext>
                </a:extLst>
              </a:tr>
              <a:tr h="428360">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inherit"/>
                          <a:cs typeface="Arial" panose="020B0604020202020204" pitchFamily="34" charset="0"/>
                        </a:rPr>
                        <a:t>State law (blue sky) registration and qualification requirements pre-empted?</a:t>
                      </a: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901" marR="6901" marT="3451" marB="3451" horzOverflow="overflow">
                    <a:lnL>
                      <a:noFill/>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tc>
                  <a:txBody>
                    <a:bodyPr/>
                    <a:lstStyle>
                      <a:lvl1pPr>
                        <a:spcBef>
                          <a:spcPct val="20000"/>
                        </a:spcBef>
                        <a:defRPr sz="2800">
                          <a:solidFill>
                            <a:srgbClr val="4D4D4D"/>
                          </a:solidFill>
                          <a:latin typeface="Arial" panose="020B0604020202020204" pitchFamily="34" charset="0"/>
                        </a:defRPr>
                      </a:lvl1pPr>
                      <a:lvl2pPr marL="742950" indent="-285750">
                        <a:spcBef>
                          <a:spcPct val="20000"/>
                        </a:spcBef>
                        <a:defRPr sz="2400">
                          <a:solidFill>
                            <a:srgbClr val="2F1110"/>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rgbClr val="0E1B0E"/>
                          </a:solidFill>
                          <a:latin typeface="Arial" panose="020B0604020202020204" pitchFamily="34" charset="0"/>
                        </a:defRPr>
                      </a:lvl4pPr>
                      <a:lvl5pPr marL="2057400" indent="-228600">
                        <a:spcBef>
                          <a:spcPct val="20000"/>
                        </a:spcBef>
                        <a:defRPr>
                          <a:solidFill>
                            <a:srgbClr val="003300"/>
                          </a:solidFill>
                          <a:latin typeface="Arial" panose="020B0604020202020204" pitchFamily="34" charset="0"/>
                        </a:defRPr>
                      </a:lvl5pPr>
                      <a:lvl6pPr marL="2514600" indent="-228600" eaLnBrk="0" fontAlgn="base" hangingPunct="0">
                        <a:spcBef>
                          <a:spcPct val="20000"/>
                        </a:spcBef>
                        <a:spcAft>
                          <a:spcPct val="0"/>
                        </a:spcAft>
                        <a:defRPr>
                          <a:solidFill>
                            <a:srgbClr val="003300"/>
                          </a:solidFill>
                          <a:latin typeface="Arial" panose="020B0604020202020204" pitchFamily="34" charset="0"/>
                        </a:defRPr>
                      </a:lvl6pPr>
                      <a:lvl7pPr marL="2971800" indent="-228600" eaLnBrk="0" fontAlgn="base" hangingPunct="0">
                        <a:spcBef>
                          <a:spcPct val="20000"/>
                        </a:spcBef>
                        <a:spcAft>
                          <a:spcPct val="0"/>
                        </a:spcAft>
                        <a:defRPr>
                          <a:solidFill>
                            <a:srgbClr val="003300"/>
                          </a:solidFill>
                          <a:latin typeface="Arial" panose="020B0604020202020204" pitchFamily="34" charset="0"/>
                        </a:defRPr>
                      </a:lvl7pPr>
                      <a:lvl8pPr marL="3429000" indent="-228600" eaLnBrk="0" fontAlgn="base" hangingPunct="0">
                        <a:spcBef>
                          <a:spcPct val="20000"/>
                        </a:spcBef>
                        <a:spcAft>
                          <a:spcPct val="0"/>
                        </a:spcAft>
                        <a:defRPr>
                          <a:solidFill>
                            <a:srgbClr val="003300"/>
                          </a:solidFill>
                          <a:latin typeface="Arial" panose="020B0604020202020204" pitchFamily="34" charset="0"/>
                        </a:defRPr>
                      </a:lvl8pPr>
                      <a:lvl9pPr marL="3886200" indent="-228600" eaLnBrk="0" fontAlgn="base" hangingPunct="0">
                        <a:spcBef>
                          <a:spcPct val="20000"/>
                        </a:spcBef>
                        <a:spcAft>
                          <a:spcPct val="0"/>
                        </a:spcAft>
                        <a:defRPr>
                          <a:solidFill>
                            <a:srgbClr val="003300"/>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L="6901" marR="6901" marT="3451" marB="3451" horzOverflow="overflow">
                    <a:lnL w="4763" cap="flat" cmpd="sng" algn="ctr">
                      <a:solidFill>
                        <a:srgbClr val="DADADA"/>
                      </a:solidFill>
                      <a:prstDash val="solid"/>
                      <a:round/>
                      <a:headEnd type="none" w="med" len="med"/>
                      <a:tailEnd type="none" w="med" len="med"/>
                    </a:lnL>
                    <a:lnR w="4763" cap="flat" cmpd="sng" algn="ctr">
                      <a:solidFill>
                        <a:srgbClr val="DADADA"/>
                      </a:solidFill>
                      <a:prstDash val="solid"/>
                      <a:round/>
                      <a:headEnd type="none" w="med" len="med"/>
                      <a:tailEnd type="none" w="med" len="med"/>
                    </a:lnR>
                    <a:lnT w="4763" cap="flat" cmpd="sng" algn="ctr">
                      <a:solidFill>
                        <a:srgbClr val="DADADA"/>
                      </a:solidFill>
                      <a:prstDash val="solid"/>
                      <a:round/>
                      <a:headEnd type="none" w="med" len="med"/>
                      <a:tailEnd type="none" w="med" len="med"/>
                    </a:lnT>
                    <a:lnB w="4763"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619625544"/>
                  </a:ext>
                </a:extLst>
              </a:tr>
            </a:tbl>
          </a:graphicData>
        </a:graphic>
      </p:graphicFrame>
    </p:spTree>
    <p:extLst>
      <p:ext uri="{BB962C8B-B14F-4D97-AF65-F5344CB8AC3E}">
        <p14:creationId xmlns:p14="http://schemas.microsoft.com/office/powerpoint/2010/main" val="42360221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A25999-2A72-F2F2-0692-51308AF65522}"/>
              </a:ext>
            </a:extLst>
          </p:cNvPr>
          <p:cNvSpPr>
            <a:spLocks noGrp="1"/>
          </p:cNvSpPr>
          <p:nvPr>
            <p:ph sz="half" idx="1"/>
          </p:nvPr>
        </p:nvSpPr>
        <p:spPr>
          <a:xfrm>
            <a:off x="590144" y="1730537"/>
            <a:ext cx="6720416" cy="5292437"/>
          </a:xfrm>
        </p:spPr>
        <p:txBody>
          <a:bodyPr>
            <a:normAutofit fontScale="62500" lnSpcReduction="20000"/>
          </a:bodyPr>
          <a:lstStyle/>
          <a:p>
            <a:r>
              <a:rPr lang="en-US" dirty="0"/>
              <a:t>Common Stock</a:t>
            </a:r>
          </a:p>
          <a:p>
            <a:pPr lvl="1"/>
            <a:r>
              <a:rPr lang="en-US" dirty="0"/>
              <a:t>“Residual” class of owners; beneficially own corporate assets after obligations repaid</a:t>
            </a:r>
          </a:p>
          <a:p>
            <a:pPr lvl="1"/>
            <a:r>
              <a:rPr lang="en-US" dirty="0"/>
              <a:t>Elect directors, participate in shareholder voting on per-share basis</a:t>
            </a:r>
          </a:p>
          <a:p>
            <a:pPr lvl="1"/>
            <a:r>
              <a:rPr lang="en-US" dirty="0"/>
              <a:t>Founders issued shares at incorporation for nominal value</a:t>
            </a:r>
          </a:p>
          <a:p>
            <a:r>
              <a:rPr lang="en-US" dirty="0"/>
              <a:t>Preferred Stock</a:t>
            </a:r>
          </a:p>
          <a:p>
            <a:pPr lvl="1"/>
            <a:r>
              <a:rPr lang="en-US" dirty="0"/>
              <a:t>Negotiated financing by early-stage company investors</a:t>
            </a:r>
          </a:p>
          <a:p>
            <a:pPr lvl="1"/>
            <a:r>
              <a:rPr lang="en-US" dirty="0"/>
              <a:t>Minority ownership position based on enterprise value</a:t>
            </a:r>
          </a:p>
          <a:p>
            <a:pPr lvl="1"/>
            <a:r>
              <a:rPr lang="en-US" dirty="0"/>
              <a:t>Convert into common stock (conversion price, subject to adjustment)</a:t>
            </a:r>
          </a:p>
          <a:p>
            <a:pPr lvl="1"/>
            <a:r>
              <a:rPr lang="en-US" dirty="0"/>
              <a:t>Carry enhanced rights: liquidation preference, anti-dilution, special protective provisions, board appointment rights, preemptive rights, and others</a:t>
            </a:r>
          </a:p>
          <a:p>
            <a:r>
              <a:rPr lang="en-US" dirty="0"/>
              <a:t>Equity Incentive Shares</a:t>
            </a:r>
          </a:p>
          <a:p>
            <a:pPr lvl="1"/>
            <a:r>
              <a:rPr lang="en-US" dirty="0"/>
              <a:t>Defined pool of equity Issued subject to incentive “plan”</a:t>
            </a:r>
          </a:p>
          <a:p>
            <a:pPr lvl="1"/>
            <a:r>
              <a:rPr lang="en-US" dirty="0"/>
              <a:t>Equity often awarded as stock options, requires payment of exercise price. </a:t>
            </a:r>
          </a:p>
          <a:p>
            <a:pPr lvl="1"/>
            <a:r>
              <a:rPr lang="en-US" dirty="0"/>
              <a:t>Employees may receive “ISOs” (incentive stock options) up to $100k</a:t>
            </a:r>
          </a:p>
          <a:p>
            <a:pPr lvl="1"/>
            <a:r>
              <a:rPr lang="en-US" dirty="0"/>
              <a:t>Tax law requires exercise price not less than FMV of one share of common stock</a:t>
            </a:r>
          </a:p>
          <a:p>
            <a:pPr lvl="1"/>
            <a:r>
              <a:rPr lang="en-US" dirty="0"/>
              <a:t>May be subject time or milestone-based </a:t>
            </a:r>
            <a:r>
              <a:rPr lang="en-US" b="1" dirty="0"/>
              <a:t>vesting </a:t>
            </a:r>
            <a:r>
              <a:rPr lang="en-US" dirty="0"/>
              <a:t>and mandatory repurchase rights</a:t>
            </a:r>
          </a:p>
          <a:p>
            <a:r>
              <a:rPr lang="en-US" dirty="0"/>
              <a:t>Convertible Securities</a:t>
            </a:r>
            <a:r>
              <a:rPr lang="en-US" b="0" dirty="0"/>
              <a:t> – Convertible Notes, SAFEs, </a:t>
            </a:r>
            <a:r>
              <a:rPr lang="en-US" b="0" dirty="0" err="1"/>
              <a:t>KISSes</a:t>
            </a:r>
            <a:r>
              <a:rPr lang="en-US" b="0" dirty="0"/>
              <a:t>, Warrants</a:t>
            </a:r>
            <a:endParaRPr lang="en-US" dirty="0"/>
          </a:p>
        </p:txBody>
      </p:sp>
      <p:sp>
        <p:nvSpPr>
          <p:cNvPr id="3" name="Title 2">
            <a:extLst>
              <a:ext uri="{FF2B5EF4-FFF2-40B4-BE49-F238E27FC236}">
                <a16:creationId xmlns:a16="http://schemas.microsoft.com/office/drawing/2014/main" id="{9B548253-3008-4337-6B63-87A0792F3C45}"/>
              </a:ext>
            </a:extLst>
          </p:cNvPr>
          <p:cNvSpPr>
            <a:spLocks noGrp="1"/>
          </p:cNvSpPr>
          <p:nvPr>
            <p:ph type="title"/>
          </p:nvPr>
        </p:nvSpPr>
        <p:spPr>
          <a:xfrm>
            <a:off x="555812" y="888368"/>
            <a:ext cx="10515600" cy="842169"/>
          </a:xfrm>
        </p:spPr>
        <p:txBody>
          <a:bodyPr/>
          <a:lstStyle/>
          <a:p>
            <a:r>
              <a:rPr lang="en-US" dirty="0"/>
              <a:t>Basics of Corporate Equity</a:t>
            </a:r>
          </a:p>
        </p:txBody>
      </p:sp>
      <p:pic>
        <p:nvPicPr>
          <p:cNvPr id="17" name="Picture 16">
            <a:extLst>
              <a:ext uri="{FF2B5EF4-FFF2-40B4-BE49-F238E27FC236}">
                <a16:creationId xmlns:a16="http://schemas.microsoft.com/office/drawing/2014/main" id="{655C0206-C1ED-4745-5674-7AAC764E63AB}"/>
              </a:ext>
            </a:extLst>
          </p:cNvPr>
          <p:cNvPicPr>
            <a:picLocks noChangeAspect="1"/>
          </p:cNvPicPr>
          <p:nvPr/>
        </p:nvPicPr>
        <p:blipFill>
          <a:blip r:embed="rId2"/>
          <a:stretch>
            <a:fillRect/>
          </a:stretch>
        </p:blipFill>
        <p:spPr>
          <a:xfrm>
            <a:off x="7310559" y="2045823"/>
            <a:ext cx="4622821" cy="2766354"/>
          </a:xfrm>
          <a:prstGeom prst="rect">
            <a:avLst/>
          </a:prstGeom>
        </p:spPr>
      </p:pic>
    </p:spTree>
    <p:extLst>
      <p:ext uri="{BB962C8B-B14F-4D97-AF65-F5344CB8AC3E}">
        <p14:creationId xmlns:p14="http://schemas.microsoft.com/office/powerpoint/2010/main" val="10579302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972C8-4015-7534-25B0-97FF0E4FFB53}"/>
              </a:ext>
            </a:extLst>
          </p:cNvPr>
          <p:cNvSpPr>
            <a:spLocks noGrp="1"/>
          </p:cNvSpPr>
          <p:nvPr>
            <p:ph type="title"/>
          </p:nvPr>
        </p:nvSpPr>
        <p:spPr>
          <a:xfrm>
            <a:off x="555812" y="977736"/>
            <a:ext cx="10515600" cy="842169"/>
          </a:xfrm>
        </p:spPr>
        <p:txBody>
          <a:bodyPr/>
          <a:lstStyle/>
          <a:p>
            <a:r>
              <a:rPr lang="en-US" dirty="0"/>
              <a:t>Firm Life Cycle and Financing</a:t>
            </a:r>
          </a:p>
        </p:txBody>
      </p:sp>
      <p:pic>
        <p:nvPicPr>
          <p:cNvPr id="6" name="Picture 5">
            <a:extLst>
              <a:ext uri="{FF2B5EF4-FFF2-40B4-BE49-F238E27FC236}">
                <a16:creationId xmlns:a16="http://schemas.microsoft.com/office/drawing/2014/main" id="{AD95592B-DC51-D601-BFB3-4B13C8EC1E27}"/>
              </a:ext>
            </a:extLst>
          </p:cNvPr>
          <p:cNvPicPr>
            <a:picLocks noChangeAspect="1"/>
          </p:cNvPicPr>
          <p:nvPr/>
        </p:nvPicPr>
        <p:blipFill>
          <a:blip r:embed="rId2"/>
          <a:stretch>
            <a:fillRect/>
          </a:stretch>
        </p:blipFill>
        <p:spPr>
          <a:xfrm>
            <a:off x="6052839" y="2009679"/>
            <a:ext cx="5865532" cy="3132003"/>
          </a:xfrm>
          <a:prstGeom prst="rect">
            <a:avLst/>
          </a:prstGeom>
        </p:spPr>
      </p:pic>
      <p:sp>
        <p:nvSpPr>
          <p:cNvPr id="7" name="TextBox 6">
            <a:extLst>
              <a:ext uri="{FF2B5EF4-FFF2-40B4-BE49-F238E27FC236}">
                <a16:creationId xmlns:a16="http://schemas.microsoft.com/office/drawing/2014/main" id="{6DC0B25A-E679-72E8-A243-2E177A4D53FC}"/>
              </a:ext>
            </a:extLst>
          </p:cNvPr>
          <p:cNvSpPr txBox="1"/>
          <p:nvPr/>
        </p:nvSpPr>
        <p:spPr>
          <a:xfrm>
            <a:off x="6463065" y="5182859"/>
            <a:ext cx="5045080" cy="261610"/>
          </a:xfrm>
          <a:prstGeom prst="rect">
            <a:avLst/>
          </a:prstGeom>
          <a:noFill/>
        </p:spPr>
        <p:txBody>
          <a:bodyPr wrap="square">
            <a:spAutoFit/>
          </a:bodyPr>
          <a:lstStyle/>
          <a:p>
            <a:pPr defTabSz="914377">
              <a:buClr>
                <a:schemeClr val="accent1"/>
              </a:buClr>
              <a:buSzPts val="1000"/>
              <a:tabLst>
                <a:tab pos="457189" algn="l"/>
              </a:tabLst>
            </a:pPr>
            <a:r>
              <a:rPr lang="en-US" sz="1100" i="1" dirty="0">
                <a:latin typeface="Arial" panose="020B0604020202020204" pitchFamily="34" charset="0"/>
                <a:cs typeface="Arial" panose="020B0604020202020204" pitchFamily="34" charset="0"/>
              </a:rPr>
              <a:t>Source: National Venture Capital Association, 2020 Yearbook </a:t>
            </a:r>
            <a:endParaRPr lang="en-US" sz="1100" i="1"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9C64C90-80C5-0610-AE0A-B7DA8B3464D2}"/>
              </a:ext>
            </a:extLst>
          </p:cNvPr>
          <p:cNvSpPr txBox="1"/>
          <p:nvPr/>
        </p:nvSpPr>
        <p:spPr>
          <a:xfrm>
            <a:off x="640694" y="2050856"/>
            <a:ext cx="5865532" cy="424732"/>
          </a:xfrm>
          <a:prstGeom prst="rect">
            <a:avLst/>
          </a:prstGeom>
          <a:noFill/>
        </p:spPr>
        <p:txBody>
          <a:bodyPr wrap="square">
            <a:spAutoFit/>
          </a:bodyPr>
          <a:lstStyle/>
          <a:p>
            <a:pPr>
              <a:lnSpc>
                <a:spcPct val="90000"/>
              </a:lnSpc>
              <a:spcBef>
                <a:spcPct val="0"/>
              </a:spcBef>
              <a:buClr>
                <a:schemeClr val="accent1"/>
              </a:buClr>
              <a:buSzPts val="1000"/>
              <a:tabLst>
                <a:tab pos="292100" algn="l"/>
              </a:tabLst>
            </a:pPr>
            <a:r>
              <a:rPr lang="en-US" sz="2400" b="1" u="sng" dirty="0">
                <a:solidFill>
                  <a:srgbClr val="024B65"/>
                </a:solidFill>
                <a:latin typeface="Arial" panose="020B0604020202020204" pitchFamily="34" charset="0"/>
                <a:cs typeface="Arial" panose="020B0604020202020204" pitchFamily="34" charset="0"/>
              </a:rPr>
              <a:t>Other Forms of Financing</a:t>
            </a:r>
          </a:p>
        </p:txBody>
      </p:sp>
      <p:sp>
        <p:nvSpPr>
          <p:cNvPr id="10" name="Content Placeholder 1">
            <a:extLst>
              <a:ext uri="{FF2B5EF4-FFF2-40B4-BE49-F238E27FC236}">
                <a16:creationId xmlns:a16="http://schemas.microsoft.com/office/drawing/2014/main" id="{E3F02B62-DDF4-DFCF-7CBA-C686502177A0}"/>
              </a:ext>
            </a:extLst>
          </p:cNvPr>
          <p:cNvSpPr>
            <a:spLocks noGrp="1"/>
          </p:cNvSpPr>
          <p:nvPr>
            <p:ph sz="half" idx="1"/>
          </p:nvPr>
        </p:nvSpPr>
        <p:spPr>
          <a:xfrm>
            <a:off x="590144" y="2490139"/>
            <a:ext cx="5575266" cy="3720538"/>
          </a:xfrm>
        </p:spPr>
        <p:txBody>
          <a:bodyPr>
            <a:normAutofit fontScale="85000" lnSpcReduction="20000"/>
          </a:bodyPr>
          <a:lstStyle/>
          <a:p>
            <a:r>
              <a:rPr lang="en-US" dirty="0"/>
              <a:t>Bridge Financing</a:t>
            </a:r>
            <a:endParaRPr lang="en-US" b="0" dirty="0"/>
          </a:p>
          <a:p>
            <a:r>
              <a:rPr lang="en-US" dirty="0"/>
              <a:t>Venture debt </a:t>
            </a:r>
            <a:r>
              <a:rPr lang="en-US" b="0" dirty="0"/>
              <a:t>– Traditional loan plus equity warrant coverage</a:t>
            </a:r>
          </a:p>
          <a:p>
            <a:r>
              <a:rPr lang="en-US" dirty="0"/>
              <a:t>Crowdfunding</a:t>
            </a:r>
          </a:p>
          <a:p>
            <a:r>
              <a:rPr lang="en-US" dirty="0"/>
              <a:t>Start-Up Accelerators</a:t>
            </a:r>
            <a:r>
              <a:rPr lang="en-US" b="0" dirty="0"/>
              <a:t> – Funding, training and support for fixed duration, post-product phase</a:t>
            </a:r>
          </a:p>
          <a:p>
            <a:r>
              <a:rPr lang="en-US" dirty="0"/>
              <a:t>Start-Up Incubators and Venture Studios</a:t>
            </a:r>
            <a:r>
              <a:rPr lang="en-US" b="0" dirty="0"/>
              <a:t> – Funding, training and support for indefinite time during product development.</a:t>
            </a:r>
            <a:endParaRPr lang="en-US" dirty="0"/>
          </a:p>
        </p:txBody>
      </p:sp>
    </p:spTree>
    <p:extLst>
      <p:ext uri="{BB962C8B-B14F-4D97-AF65-F5344CB8AC3E}">
        <p14:creationId xmlns:p14="http://schemas.microsoft.com/office/powerpoint/2010/main" val="2715095273"/>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 L E G A L ! 7 3 8 0 8 6 8 9 . 1 < / d o c u m e n t i d >  
     < s e n d e r i d > J C H I S O L M < / s e n d e r i d >  
     < s e n d e r e m a i l > J C H I S O L M @ C O Z E N . C O M < / s e n d e r e m a i l >  
     < l a s t m o d i f i e d > 2 0 2 4 - 1 0 - 3 0 T 0 2 : 3 0 : 1 5 . 0 0 0 0 0 0 0 - 0 4 : 0 0 < / l a s t m o d i f i e d >  
     < d a t a b a s e > L E G A L < / d a t a b a s e >  
 < / p r o p e r t i e s > 
</file>

<file path=customXml/itemProps1.xml><?xml version="1.0" encoding="utf-8"?>
<ds:datastoreItem xmlns:ds="http://schemas.openxmlformats.org/officeDocument/2006/customXml" ds:itemID="{9FD5746E-2797-478E-BD8E-AEF29548D756}">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otalTime>8001</TotalTime>
  <Words>1229</Words>
  <Application>Microsoft Office PowerPoint</Application>
  <PresentationFormat>Widescreen</PresentationFormat>
  <Paragraphs>115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Futura Std Heavy</vt:lpstr>
      <vt:lpstr>Helvetica Neue</vt:lpstr>
      <vt:lpstr>inherit</vt:lpstr>
      <vt:lpstr>Open Sans</vt:lpstr>
      <vt:lpstr>Custom Design</vt:lpstr>
      <vt:lpstr>Equity &amp; Ownership Basics</vt:lpstr>
      <vt:lpstr>Business Entity Selection Basics</vt:lpstr>
      <vt:lpstr>Securities Transactions – The Basics</vt:lpstr>
      <vt:lpstr>Securities Transactions – The Basics, cont’d</vt:lpstr>
      <vt:lpstr>Regulation D Requirements</vt:lpstr>
      <vt:lpstr>Basics of Corporate Equity</vt:lpstr>
      <vt:lpstr>Firm Life Cycle and Financing</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Kessler, Julia</dc:creator>
  <cp:lastModifiedBy>Karen Rose</cp:lastModifiedBy>
  <cp:revision>24</cp:revision>
  <dcterms:created xsi:type="dcterms:W3CDTF">2023-10-18T15:33:40Z</dcterms:created>
  <dcterms:modified xsi:type="dcterms:W3CDTF">2024-10-30T12:37:38Z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73808689</vt:lpwstr>
  </property>
  <property fmtid="{D5CDD505-2E9C-101B-9397-08002B2CF9AE}" pid="3" name="DocumentVersion">
    <vt:lpwstr>1</vt:lpwstr>
  </property>
  <property fmtid="{D5CDD505-2E9C-101B-9397-08002B2CF9AE}" pid="4" name="ClientNumber">
    <vt:lpwstr>8888888</vt:lpwstr>
  </property>
  <property fmtid="{D5CDD505-2E9C-101B-9397-08002B2CF9AE}" pid="5" name="MatterNumber">
    <vt:lpwstr>00807489</vt:lpwstr>
  </property>
  <property fmtid="{D5CDD505-2E9C-101B-9397-08002B2CF9AE}" pid="6" name="ClientName">
    <vt:lpwstr>Employee Filing Number</vt:lpwstr>
  </property>
  <property fmtid="{D5CDD505-2E9C-101B-9397-08002B2CF9AE}" pid="7" name="MatterName">
    <vt:lpwstr>Chisolm, Jordan D. [807489.000]</vt:lpwstr>
  </property>
  <property fmtid="{D5CDD505-2E9C-101B-9397-08002B2CF9AE}" pid="8" name="DatabaseName">
    <vt:lpwstr>LEGAL</vt:lpwstr>
  </property>
  <property fmtid="{D5CDD505-2E9C-101B-9397-08002B2CF9AE}" pid="9" name="TypistName">
    <vt:lpwstr>JCHISOLM</vt:lpwstr>
  </property>
  <property fmtid="{D5CDD505-2E9C-101B-9397-08002B2CF9AE}" pid="10" name="AuthorName">
    <vt:lpwstr>JCHISOLM</vt:lpwstr>
  </property>
  <property fmtid="{D5CDD505-2E9C-101B-9397-08002B2CF9AE}" pid="11" name="InUseBy">
    <vt:lpwstr/>
  </property>
  <property fmtid="{D5CDD505-2E9C-101B-9397-08002B2CF9AE}" pid="12" name="EditDate">
    <vt:lpwstr>1/1/0001 12:00:00 AM</vt:lpwstr>
  </property>
  <property fmtid="{D5CDD505-2E9C-101B-9397-08002B2CF9AE}" pid="13" name="EditTime">
    <vt:lpwstr/>
  </property>
</Properties>
</file>