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2" r:id="rId2"/>
    <p:sldId id="285" r:id="rId3"/>
    <p:sldId id="287" r:id="rId4"/>
    <p:sldId id="288" r:id="rId5"/>
    <p:sldId id="427" r:id="rId6"/>
    <p:sldId id="289" r:id="rId7"/>
    <p:sldId id="291" r:id="rId8"/>
    <p:sldId id="292" r:id="rId9"/>
    <p:sldId id="295" r:id="rId10"/>
    <p:sldId id="293" r:id="rId11"/>
    <p:sldId id="296" r:id="rId12"/>
    <p:sldId id="294" r:id="rId13"/>
    <p:sldId id="429" r:id="rId14"/>
    <p:sldId id="430" r:id="rId15"/>
    <p:sldId id="428" r:id="rId16"/>
    <p:sldId id="421" r:id="rId17"/>
    <p:sldId id="280"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58" d="100"/>
          <a:sy n="58" d="100"/>
        </p:scale>
        <p:origin x="1488" y="60"/>
      </p:cViewPr>
      <p:guideLst>
        <p:guide orient="horz" pos="2160"/>
        <p:guide pos="2880"/>
      </p:guideLst>
    </p:cSldViewPr>
  </p:slideViewPr>
  <p:notesTextViewPr>
    <p:cViewPr>
      <p:scale>
        <a:sx n="3" d="2"/>
        <a:sy n="3" d="2"/>
      </p:scale>
      <p:origin x="0" y="0"/>
    </p:cViewPr>
  </p:notesTextViewPr>
  <p:sorterViewPr>
    <p:cViewPr>
      <p:scale>
        <a:sx n="100" d="100"/>
        <a:sy n="100" d="100"/>
      </p:scale>
      <p:origin x="0" y="-5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4C5F3C5-0398-41A8-8B53-1D3786F7EE67}" type="datetimeFigureOut">
              <a:rPr lang="en-US" smtClean="0"/>
              <a:t>10/30/2024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672E724-5F3F-46E3-ADC1-A5155A629B65}" type="slidenum">
              <a:rPr lang="en-US" smtClean="0"/>
              <a:t>‹#›</a:t>
            </a:fld>
            <a:endParaRPr lang="en-US"/>
          </a:p>
        </p:txBody>
      </p:sp>
    </p:spTree>
    <p:extLst>
      <p:ext uri="{BB962C8B-B14F-4D97-AF65-F5344CB8AC3E}">
        <p14:creationId xmlns:p14="http://schemas.microsoft.com/office/powerpoint/2010/main" val="2639332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2E724-5F3F-46E3-ADC1-A5155A629B65}" type="slidenum">
              <a:rPr lang="en-US" smtClean="0"/>
              <a:t>5</a:t>
            </a:fld>
            <a:endParaRPr lang="en-US"/>
          </a:p>
        </p:txBody>
      </p:sp>
    </p:spTree>
    <p:extLst>
      <p:ext uri="{BB962C8B-B14F-4D97-AF65-F5344CB8AC3E}">
        <p14:creationId xmlns:p14="http://schemas.microsoft.com/office/powerpoint/2010/main" val="342164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45D8B-03D3-4FD5-85DB-58DB36BAA0A3}"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C94388-AA04-4821-881C-302B379FF05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45D8B-03D3-4FD5-85DB-58DB36BAA0A3}"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C94388-AA04-4821-881C-302B379FF05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FD945D8B-03D3-4FD5-85DB-58DB36BAA0A3}"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C94388-AA04-4821-881C-302B379FF057}"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45D8B-03D3-4FD5-85DB-58DB36BAA0A3}"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C94388-AA04-4821-881C-302B379FF057}"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45D8B-03D3-4FD5-85DB-58DB36BAA0A3}"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C94388-AA04-4821-881C-302B379FF05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D945D8B-03D3-4FD5-85DB-58DB36BAA0A3}" type="datetimeFigureOut">
              <a:rPr lang="en-US" smtClean="0"/>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C94388-AA04-4821-881C-302B379FF057}"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45D8B-03D3-4FD5-85DB-58DB36BAA0A3}" type="datetimeFigureOut">
              <a:rPr lang="en-US" smtClean="0"/>
              <a:t>10/30/2024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C94388-AA04-4821-881C-302B379FF05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945D8B-03D3-4FD5-85DB-58DB36BAA0A3}" type="datetimeFigureOut">
              <a:rPr lang="en-US" smtClean="0"/>
              <a:t>10/30/2024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C94388-AA04-4821-881C-302B379FF05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FD945D8B-03D3-4FD5-85DB-58DB36BAA0A3}" type="datetimeFigureOut">
              <a:rPr lang="en-US" smtClean="0"/>
              <a:t>10/30/2024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C94388-AA04-4821-881C-302B379FF05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FD945D8B-03D3-4FD5-85DB-58DB36BAA0A3}" type="datetimeFigureOut">
              <a:rPr lang="en-US" smtClean="0"/>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C94388-AA04-4821-881C-302B379FF057}"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945D8B-03D3-4FD5-85DB-58DB36BAA0A3}" type="datetimeFigureOut">
              <a:rPr lang="en-US" smtClean="0"/>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C94388-AA04-4821-881C-302B379FF057}"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D945D8B-03D3-4FD5-85DB-58DB36BAA0A3}" type="datetimeFigureOut">
              <a:rPr lang="en-US" smtClean="0"/>
              <a:t>10/30/2024</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DC94388-AA04-4821-881C-302B379FF057}"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EE479DE-7545-4423-927D-443CB8E84CC9}"/>
              </a:ext>
            </a:extLst>
          </p:cNvPr>
          <p:cNvPicPr>
            <a:picLocks noChangeAspect="1"/>
          </p:cNvPicPr>
          <p:nvPr/>
        </p:nvPicPr>
        <p:blipFill rotWithShape="1">
          <a:blip r:embed="rId2">
            <a:extLst>
              <a:ext uri="{28A0092B-C50C-407E-A947-70E740481C1C}">
                <a14:useLocalDpi xmlns:a14="http://schemas.microsoft.com/office/drawing/2010/main" val="0"/>
              </a:ext>
            </a:extLst>
          </a:blip>
          <a:srcRect l="36138"/>
          <a:stretch/>
        </p:blipFill>
        <p:spPr>
          <a:xfrm>
            <a:off x="0" y="8919"/>
            <a:ext cx="9144000" cy="6857999"/>
          </a:xfrm>
          <a:prstGeom prst="rect">
            <a:avLst/>
          </a:prstGeom>
        </p:spPr>
      </p:pic>
      <p:sp>
        <p:nvSpPr>
          <p:cNvPr id="5" name="Text Placeholder 4"/>
          <p:cNvSpPr>
            <a:spLocks noGrp="1"/>
          </p:cNvSpPr>
          <p:nvPr>
            <p:ph type="body" idx="4294967295"/>
          </p:nvPr>
        </p:nvSpPr>
        <p:spPr>
          <a:xfrm>
            <a:off x="533400" y="3506789"/>
            <a:ext cx="8077199" cy="496190"/>
          </a:xfrm>
        </p:spPr>
        <p:txBody>
          <a:bodyPr>
            <a:noAutofit/>
          </a:bodyPr>
          <a:lstStyle/>
          <a:p>
            <a:pPr marL="0" indent="0" algn="ctr">
              <a:spcBef>
                <a:spcPts val="0"/>
              </a:spcBef>
              <a:buNone/>
            </a:pPr>
            <a:r>
              <a:rPr lang="en-US" sz="4050" b="1" dirty="0">
                <a:solidFill>
                  <a:schemeClr val="accent1">
                    <a:lumMod val="75000"/>
                  </a:schemeClr>
                </a:solidFill>
                <a:latin typeface="Calibri" panose="020F0502020204030204" pitchFamily="34" charset="0"/>
                <a:ea typeface="Times New Roman" panose="02020603050405020304" pitchFamily="18" charset="0"/>
              </a:rPr>
              <a:t> Copyright, Websites, and Materials</a:t>
            </a:r>
            <a:endParaRPr lang="en-US" sz="4050" b="1" dirty="0">
              <a:solidFill>
                <a:schemeClr val="accent1">
                  <a:lumMod val="75000"/>
                </a:schemeClr>
              </a:solidFill>
              <a:latin typeface="Calibri" panose="020F0502020204030204" pitchFamily="34" charset="0"/>
              <a:ea typeface="Calibri" panose="020F0502020204030204" pitchFamily="34" charset="0"/>
            </a:endParaRPr>
          </a:p>
        </p:txBody>
      </p:sp>
      <p:sp>
        <p:nvSpPr>
          <p:cNvPr id="6" name="Content Placeholder 5"/>
          <p:cNvSpPr>
            <a:spLocks noGrp="1"/>
          </p:cNvSpPr>
          <p:nvPr>
            <p:ph sz="half" idx="4294967295"/>
          </p:nvPr>
        </p:nvSpPr>
        <p:spPr>
          <a:xfrm>
            <a:off x="1065363" y="5088506"/>
            <a:ext cx="2318349" cy="1236094"/>
          </a:xfrm>
        </p:spPr>
        <p:txBody>
          <a:bodyPr>
            <a:normAutofit lnSpcReduction="10000"/>
          </a:bodyPr>
          <a:lstStyle/>
          <a:p>
            <a:pPr marL="0" indent="0">
              <a:lnSpc>
                <a:spcPct val="50000"/>
              </a:lnSpc>
              <a:buNone/>
            </a:pPr>
            <a:r>
              <a:rPr lang="en-US" sz="1400" b="1" dirty="0">
                <a:solidFill>
                  <a:schemeClr val="tx1"/>
                </a:solidFill>
              </a:rPr>
              <a:t>Paul Bianco</a:t>
            </a:r>
          </a:p>
          <a:p>
            <a:pPr marL="0" indent="0">
              <a:lnSpc>
                <a:spcPct val="75000"/>
              </a:lnSpc>
              <a:buNone/>
            </a:pPr>
            <a:r>
              <a:rPr lang="en-US" sz="1400" dirty="0">
                <a:solidFill>
                  <a:schemeClr val="tx1"/>
                </a:solidFill>
              </a:rPr>
              <a:t>Fleit Intellectual Property Law</a:t>
            </a:r>
          </a:p>
          <a:p>
            <a:pPr marL="0" indent="0">
              <a:lnSpc>
                <a:spcPct val="50000"/>
              </a:lnSpc>
              <a:buNone/>
            </a:pPr>
            <a:endParaRPr lang="en-US" sz="1400" b="1" dirty="0">
              <a:solidFill>
                <a:srgbClr val="000000"/>
              </a:solidFill>
              <a:ea typeface="Times New Roman" panose="02020603050405020304" pitchFamily="18" charset="0"/>
            </a:endParaRPr>
          </a:p>
          <a:p>
            <a:pPr marL="0" indent="0">
              <a:lnSpc>
                <a:spcPct val="75000"/>
              </a:lnSpc>
              <a:buNone/>
            </a:pPr>
            <a:r>
              <a:rPr lang="en-US" sz="1400" b="1" dirty="0">
                <a:solidFill>
                  <a:srgbClr val="000000"/>
                </a:solidFill>
                <a:ea typeface="Times New Roman" panose="02020603050405020304" pitchFamily="18" charset="0"/>
              </a:rPr>
              <a:t>Kelly Ann desRosiers</a:t>
            </a:r>
          </a:p>
          <a:p>
            <a:pPr marL="0" indent="0">
              <a:lnSpc>
                <a:spcPct val="75000"/>
              </a:lnSpc>
              <a:buNone/>
            </a:pPr>
            <a:r>
              <a:rPr lang="en-US" sz="1400" dirty="0">
                <a:solidFill>
                  <a:srgbClr val="000000"/>
                </a:solidFill>
                <a:ea typeface="Calibri" panose="020F0502020204030204" pitchFamily="34" charset="0"/>
              </a:rPr>
              <a:t>The Lomnitzer Law Firm, P.A.</a:t>
            </a:r>
            <a:endParaRPr lang="en-US" sz="1400" dirty="0">
              <a:ea typeface="Calibri" panose="020F0502020204030204" pitchFamily="34" charset="0"/>
            </a:endParaRPr>
          </a:p>
          <a:p>
            <a:pPr marL="0" indent="0">
              <a:buNone/>
            </a:pPr>
            <a:endParaRPr lang="en-US" dirty="0"/>
          </a:p>
        </p:txBody>
      </p:sp>
      <p:sp>
        <p:nvSpPr>
          <p:cNvPr id="8" name="Content Placeholder 7"/>
          <p:cNvSpPr>
            <a:spLocks noGrp="1"/>
          </p:cNvSpPr>
          <p:nvPr>
            <p:ph sz="quarter" idx="4294967295"/>
          </p:nvPr>
        </p:nvSpPr>
        <p:spPr>
          <a:xfrm>
            <a:off x="5086350" y="5039197"/>
            <a:ext cx="2837012" cy="912243"/>
          </a:xfrm>
        </p:spPr>
        <p:txBody>
          <a:bodyPr>
            <a:normAutofit/>
          </a:bodyPr>
          <a:lstStyle/>
          <a:p>
            <a:pPr marL="0" indent="0">
              <a:lnSpc>
                <a:spcPct val="60000"/>
              </a:lnSpc>
              <a:buNone/>
            </a:pPr>
            <a:r>
              <a:rPr lang="en-US" sz="1400" b="1" dirty="0">
                <a:solidFill>
                  <a:srgbClr val="000000"/>
                </a:solidFill>
                <a:ea typeface="Times New Roman" panose="02020603050405020304" pitchFamily="18" charset="0"/>
              </a:rPr>
              <a:t>Veronika Balbuzanova</a:t>
            </a:r>
          </a:p>
          <a:p>
            <a:pPr marL="0" indent="0">
              <a:lnSpc>
                <a:spcPct val="60000"/>
              </a:lnSpc>
              <a:buNone/>
            </a:pPr>
            <a:r>
              <a:rPr lang="en-US" sz="1400" dirty="0">
                <a:solidFill>
                  <a:srgbClr val="000000"/>
                </a:solidFill>
                <a:ea typeface="Times New Roman" panose="02020603050405020304" pitchFamily="18" charset="0"/>
              </a:rPr>
              <a:t>Johnson Dalal</a:t>
            </a:r>
          </a:p>
          <a:p>
            <a:pPr marL="0" indent="0">
              <a:lnSpc>
                <a:spcPct val="60000"/>
              </a:lnSpc>
              <a:buNone/>
            </a:pPr>
            <a:endParaRPr lang="en-US" sz="975" b="1" dirty="0">
              <a:solidFill>
                <a:schemeClr val="tx1"/>
              </a:solidFill>
              <a:ea typeface="Calibri" panose="020F0502020204030204" pitchFamily="34" charset="0"/>
            </a:endParaRPr>
          </a:p>
          <a:p>
            <a:pPr marL="0" indent="0">
              <a:spcBef>
                <a:spcPts val="0"/>
              </a:spcBef>
              <a:buNone/>
            </a:pPr>
            <a:endParaRPr lang="en-US" sz="1350" b="1" dirty="0">
              <a:solidFill>
                <a:srgbClr val="000000"/>
              </a:solidFill>
              <a:latin typeface="Calibri" panose="020F0502020204030204" pitchFamily="34" charset="0"/>
              <a:ea typeface="Calibri" panose="020F0502020204030204" pitchFamily="34" charset="0"/>
            </a:endParaRPr>
          </a:p>
          <a:p>
            <a:pPr marL="0" indent="0">
              <a:spcBef>
                <a:spcPts val="0"/>
              </a:spcBef>
              <a:buNone/>
            </a:pPr>
            <a:endParaRPr lang="en-US" sz="1350" b="1" dirty="0">
              <a:latin typeface="Calibri" panose="020F0502020204030204" pitchFamily="34" charset="0"/>
              <a:ea typeface="Calibri" panose="020F0502020204030204" pitchFamily="34" charset="0"/>
            </a:endParaRPr>
          </a:p>
          <a:p>
            <a:pPr marL="0" indent="0">
              <a:buNone/>
            </a:pPr>
            <a:endParaRPr lang="de-DE" sz="1350" dirty="0">
              <a:latin typeface="Arial-Black"/>
            </a:endParaRPr>
          </a:p>
        </p:txBody>
      </p:sp>
      <p:pic>
        <p:nvPicPr>
          <p:cNvPr id="3" name="Picture 2">
            <a:extLst>
              <a:ext uri="{FF2B5EF4-FFF2-40B4-BE49-F238E27FC236}">
                <a16:creationId xmlns:a16="http://schemas.microsoft.com/office/drawing/2014/main" id="{FAECDBA6-988F-DDD6-CCE8-A4614CE0EFF7}"/>
              </a:ext>
            </a:extLst>
          </p:cNvPr>
          <p:cNvPicPr>
            <a:picLocks noChangeAspect="1"/>
          </p:cNvPicPr>
          <p:nvPr/>
        </p:nvPicPr>
        <p:blipFill>
          <a:blip r:embed="rId3"/>
          <a:stretch>
            <a:fillRect/>
          </a:stretch>
        </p:blipFill>
        <p:spPr>
          <a:xfrm>
            <a:off x="1883042" y="1143000"/>
            <a:ext cx="5377916" cy="1960117"/>
          </a:xfrm>
          <a:prstGeom prst="rect">
            <a:avLst/>
          </a:prstGeom>
        </p:spPr>
      </p:pic>
    </p:spTree>
    <p:extLst>
      <p:ext uri="{BB962C8B-B14F-4D97-AF65-F5344CB8AC3E}">
        <p14:creationId xmlns:p14="http://schemas.microsoft.com/office/powerpoint/2010/main" val="30630814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048000"/>
            <a:ext cx="8153399" cy="2438399"/>
          </a:xfrm>
        </p:spPr>
        <p:txBody>
          <a:bodyPr>
            <a:normAutofit/>
          </a:bodyPr>
          <a:lstStyle/>
          <a:p>
            <a:r>
              <a:rPr lang="en-US" sz="2000" dirty="0"/>
              <a:t>Currently, copyright subsists from creation of work and endures for the author’s life plus 70 years</a:t>
            </a:r>
          </a:p>
          <a:p>
            <a:pPr marL="0" indent="0">
              <a:buNone/>
            </a:pPr>
            <a:endParaRPr lang="en-US" sz="2000" dirty="0"/>
          </a:p>
          <a:p>
            <a:pPr lvl="0"/>
            <a:r>
              <a:rPr lang="en-US" sz="2000" dirty="0"/>
              <a:t>Works made for hire:</a:t>
            </a:r>
          </a:p>
          <a:p>
            <a:pPr marL="574675" lvl="0" indent="-287338"/>
            <a:r>
              <a:rPr lang="en-US" sz="2000" dirty="0"/>
              <a:t>Term is 95 years from publication or 120 years from creation, whichever expires first.</a:t>
            </a:r>
          </a:p>
        </p:txBody>
      </p:sp>
      <p:sp>
        <p:nvSpPr>
          <p:cNvPr id="3" name="Title 2"/>
          <p:cNvSpPr>
            <a:spLocks noGrp="1"/>
          </p:cNvSpPr>
          <p:nvPr>
            <p:ph type="title"/>
          </p:nvPr>
        </p:nvSpPr>
        <p:spPr>
          <a:xfrm>
            <a:off x="1752600" y="457200"/>
            <a:ext cx="6248400" cy="1566672"/>
          </a:xfrm>
        </p:spPr>
        <p:txBody>
          <a:bodyPr>
            <a:normAutofit/>
          </a:bodyPr>
          <a:lstStyle/>
          <a:p>
            <a:r>
              <a:rPr lang="en-US" sz="4000" b="1" dirty="0"/>
              <a:t>Copyright - Duration</a:t>
            </a:r>
          </a:p>
        </p:txBody>
      </p:sp>
    </p:spTree>
    <p:extLst>
      <p:ext uri="{BB962C8B-B14F-4D97-AF65-F5344CB8AC3E}">
        <p14:creationId xmlns:p14="http://schemas.microsoft.com/office/powerpoint/2010/main" val="2406885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2514600"/>
            <a:ext cx="8153399" cy="4129354"/>
          </a:xfrm>
        </p:spPr>
        <p:txBody>
          <a:bodyPr>
            <a:noAutofit/>
          </a:bodyPr>
          <a:lstStyle/>
          <a:p>
            <a:r>
              <a:rPr lang="en-US" sz="2000" dirty="0"/>
              <a:t>Infringement is the violation of any of the exclusive rights</a:t>
            </a:r>
          </a:p>
          <a:p>
            <a:r>
              <a:rPr lang="en-US" sz="2000" dirty="0"/>
              <a:t>Remedies</a:t>
            </a:r>
          </a:p>
          <a:p>
            <a:pPr marL="574675" indent="-287338"/>
            <a:r>
              <a:rPr lang="en-US" sz="2000" dirty="0"/>
              <a:t>Injunctive relief</a:t>
            </a:r>
          </a:p>
          <a:p>
            <a:pPr marL="574675" indent="-287338"/>
            <a:r>
              <a:rPr lang="en-US" sz="2000" dirty="0"/>
              <a:t>Impounding and disposition of infringing works and means for reproducing them</a:t>
            </a:r>
          </a:p>
          <a:p>
            <a:pPr marL="574675" indent="-287338"/>
            <a:r>
              <a:rPr lang="en-US" sz="2000" dirty="0"/>
              <a:t>Actual damages and additional profits of the infringer, or</a:t>
            </a:r>
          </a:p>
          <a:p>
            <a:pPr marL="574675" indent="-287338"/>
            <a:r>
              <a:rPr lang="en-US" sz="2000" dirty="0"/>
              <a:t>Statutory damages</a:t>
            </a:r>
          </a:p>
          <a:p>
            <a:pPr marL="852488" indent="-277813"/>
            <a:r>
              <a:rPr lang="en-US" sz="2000" dirty="0"/>
              <a:t>$750 - $30,000 per work</a:t>
            </a:r>
          </a:p>
          <a:p>
            <a:pPr marL="852488" indent="-277813"/>
            <a:r>
              <a:rPr lang="en-US" sz="2000" dirty="0"/>
              <a:t>Count can increase to $150,000 or reduce to $200</a:t>
            </a:r>
          </a:p>
          <a:p>
            <a:r>
              <a:rPr lang="en-US" sz="2000" dirty="0"/>
              <a:t>Cost and attorney’s fees</a:t>
            </a:r>
          </a:p>
          <a:p>
            <a:r>
              <a:rPr lang="en-US" sz="2000" dirty="0"/>
              <a:t>Criminal penalties – fine, forfeiture and destruction, imprisonment</a:t>
            </a:r>
          </a:p>
        </p:txBody>
      </p:sp>
      <p:sp>
        <p:nvSpPr>
          <p:cNvPr id="3" name="Title 2"/>
          <p:cNvSpPr>
            <a:spLocks noGrp="1"/>
          </p:cNvSpPr>
          <p:nvPr>
            <p:ph type="title"/>
          </p:nvPr>
        </p:nvSpPr>
        <p:spPr>
          <a:xfrm>
            <a:off x="1676400" y="533400"/>
            <a:ext cx="6248400" cy="1566672"/>
          </a:xfrm>
        </p:spPr>
        <p:txBody>
          <a:bodyPr>
            <a:normAutofit/>
          </a:bodyPr>
          <a:lstStyle/>
          <a:p>
            <a:r>
              <a:rPr lang="en-US" sz="4000" b="1" dirty="0"/>
              <a:t>Copyright Infringement</a:t>
            </a:r>
          </a:p>
        </p:txBody>
      </p:sp>
    </p:spTree>
    <p:extLst>
      <p:ext uri="{BB962C8B-B14F-4D97-AF65-F5344CB8AC3E}">
        <p14:creationId xmlns:p14="http://schemas.microsoft.com/office/powerpoint/2010/main" val="1641378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743200"/>
            <a:ext cx="8153399" cy="3429000"/>
          </a:xfrm>
        </p:spPr>
        <p:txBody>
          <a:bodyPr>
            <a:normAutofit fontScale="85000" lnSpcReduction="20000"/>
          </a:bodyPr>
          <a:lstStyle/>
          <a:p>
            <a:r>
              <a:rPr lang="en-US" dirty="0"/>
              <a:t>Fair use of a copyrighted work, including by reproduction of copies, for purposes of criticism, comment, news reporting, teaching, scholarship or research is not infringement.</a:t>
            </a:r>
          </a:p>
          <a:p>
            <a:pPr marL="0" indent="0">
              <a:buNone/>
            </a:pPr>
            <a:endParaRPr lang="en-US" dirty="0"/>
          </a:p>
          <a:p>
            <a:r>
              <a:rPr lang="en-US" dirty="0"/>
              <a:t>Factors to be considered in determining fair use include:</a:t>
            </a:r>
          </a:p>
          <a:p>
            <a:pPr marL="574675" lvl="0" indent="-287338"/>
            <a:r>
              <a:rPr lang="en-US" dirty="0"/>
              <a:t>Purpose and character of the use, including whether it is of commercial use or for non-profit educational purposes,</a:t>
            </a:r>
          </a:p>
          <a:p>
            <a:pPr marL="574675" lvl="0" indent="-287338"/>
            <a:r>
              <a:rPr lang="en-US" dirty="0"/>
              <a:t>The nature of the copyrighted work;</a:t>
            </a:r>
          </a:p>
          <a:p>
            <a:pPr marL="574675" lvl="0" indent="-287338"/>
            <a:r>
              <a:rPr lang="en-US" dirty="0"/>
              <a:t>The amount and substantiality of the portion used in relation to the copyrighted work as a whole; and</a:t>
            </a:r>
          </a:p>
          <a:p>
            <a:pPr marL="574675" lvl="0" indent="-287338"/>
            <a:r>
              <a:rPr lang="en-US" dirty="0"/>
              <a:t>The effect of the use on the potential market for a value of the copyrighted work.</a:t>
            </a:r>
          </a:p>
        </p:txBody>
      </p:sp>
      <p:sp>
        <p:nvSpPr>
          <p:cNvPr id="3" name="Title 2"/>
          <p:cNvSpPr>
            <a:spLocks noGrp="1"/>
          </p:cNvSpPr>
          <p:nvPr>
            <p:ph type="title"/>
          </p:nvPr>
        </p:nvSpPr>
        <p:spPr>
          <a:xfrm>
            <a:off x="1447799" y="457200"/>
            <a:ext cx="6324600" cy="1566672"/>
          </a:xfrm>
        </p:spPr>
        <p:txBody>
          <a:bodyPr>
            <a:normAutofit/>
          </a:bodyPr>
          <a:lstStyle/>
          <a:p>
            <a:r>
              <a:rPr lang="en-US" sz="4000" b="1" dirty="0"/>
              <a:t>Copyright – Fair Use</a:t>
            </a:r>
          </a:p>
        </p:txBody>
      </p:sp>
    </p:spTree>
    <p:extLst>
      <p:ext uri="{BB962C8B-B14F-4D97-AF65-F5344CB8AC3E}">
        <p14:creationId xmlns:p14="http://schemas.microsoft.com/office/powerpoint/2010/main" val="372904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BD7F8-0F00-8433-8311-5FE8BA9B1A5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C74789-B8C7-D88D-38CD-7793BAE335DC}"/>
              </a:ext>
            </a:extLst>
          </p:cNvPr>
          <p:cNvSpPr>
            <a:spLocks noGrp="1"/>
          </p:cNvSpPr>
          <p:nvPr>
            <p:ph idx="1"/>
          </p:nvPr>
        </p:nvSpPr>
        <p:spPr>
          <a:xfrm>
            <a:off x="495300" y="2057400"/>
            <a:ext cx="8153399" cy="4129354"/>
          </a:xfrm>
        </p:spPr>
        <p:txBody>
          <a:bodyPr>
            <a:noAutofit/>
          </a:bodyPr>
          <a:lstStyle/>
          <a:p>
            <a:r>
              <a:rPr lang="en-US" sz="2000" dirty="0"/>
              <a:t>Statute of Limitations for copyright infringement claims is 3 years. </a:t>
            </a:r>
            <a:r>
              <a:rPr lang="pl-PL" sz="2000" dirty="0"/>
              <a:t>17 U. S. C. §507(b)</a:t>
            </a:r>
            <a:r>
              <a:rPr lang="en-US" sz="2000" dirty="0"/>
              <a:t> (noting that plaintiff must file suit “within three years after the claim accrued”)</a:t>
            </a:r>
            <a:r>
              <a:rPr lang="pl-PL" sz="2000" dirty="0"/>
              <a:t>.</a:t>
            </a:r>
            <a:endParaRPr lang="en-US" sz="2000" dirty="0"/>
          </a:p>
          <a:p>
            <a:r>
              <a:rPr lang="en-US" sz="2000" dirty="0"/>
              <a:t>There is a Circuit split on when exactly a claim “accrues”.</a:t>
            </a:r>
          </a:p>
          <a:p>
            <a:pPr lvl="1">
              <a:buFont typeface="Arial" panose="020B0604020202020204" pitchFamily="34" charset="0"/>
              <a:buChar char="•"/>
            </a:pPr>
            <a:r>
              <a:rPr lang="en-US" sz="1800" dirty="0"/>
              <a:t>Under one interpretation, a copyright claim “accrue[s]” when “an infringing act occurs.”</a:t>
            </a:r>
          </a:p>
          <a:p>
            <a:pPr lvl="1">
              <a:buFont typeface="Arial" panose="020B0604020202020204" pitchFamily="34" charset="0"/>
              <a:buChar char="•"/>
            </a:pPr>
            <a:r>
              <a:rPr lang="en-US" sz="1800" dirty="0"/>
              <a:t>Under another interpretation (also referred to as “the discovery rule”), a claim accrues when “the plaintiff discovers, or with due diligence should have discovered,” the infringing act. </a:t>
            </a:r>
          </a:p>
          <a:p>
            <a:r>
              <a:rPr lang="en-US" sz="2000" dirty="0"/>
              <a:t>Depending on the court and jurisdiction you are in, your time limits for bringing a copyright infringement claim may actually differ.</a:t>
            </a:r>
          </a:p>
          <a:p>
            <a:r>
              <a:rPr lang="en-US" sz="2000" dirty="0"/>
              <a:t>The Eleventh Circuit has adopted the discovery rule, meaning that a diligent plaintiff can raise claims about even very old infringements if he discovered them within the three years prior to suit.</a:t>
            </a:r>
          </a:p>
          <a:p>
            <a:endParaRPr lang="en-US" sz="2000" dirty="0"/>
          </a:p>
          <a:p>
            <a:endParaRPr lang="en-US" sz="2000" dirty="0"/>
          </a:p>
        </p:txBody>
      </p:sp>
      <p:sp>
        <p:nvSpPr>
          <p:cNvPr id="3" name="Title 2">
            <a:extLst>
              <a:ext uri="{FF2B5EF4-FFF2-40B4-BE49-F238E27FC236}">
                <a16:creationId xmlns:a16="http://schemas.microsoft.com/office/drawing/2014/main" id="{D9B20FD2-4C41-90BA-A308-832E82AF7503}"/>
              </a:ext>
            </a:extLst>
          </p:cNvPr>
          <p:cNvSpPr>
            <a:spLocks noGrp="1"/>
          </p:cNvSpPr>
          <p:nvPr>
            <p:ph type="title"/>
          </p:nvPr>
        </p:nvSpPr>
        <p:spPr>
          <a:xfrm>
            <a:off x="1676400" y="533400"/>
            <a:ext cx="6248400" cy="1566672"/>
          </a:xfrm>
        </p:spPr>
        <p:txBody>
          <a:bodyPr>
            <a:normAutofit/>
          </a:bodyPr>
          <a:lstStyle/>
          <a:p>
            <a:r>
              <a:rPr lang="en-US" sz="4000" b="1" dirty="0"/>
              <a:t>Timeliness of a Claim</a:t>
            </a:r>
          </a:p>
        </p:txBody>
      </p:sp>
    </p:spTree>
    <p:extLst>
      <p:ext uri="{BB962C8B-B14F-4D97-AF65-F5344CB8AC3E}">
        <p14:creationId xmlns:p14="http://schemas.microsoft.com/office/powerpoint/2010/main" val="806000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E78A2-4BB3-9D56-7CA9-CE26FDE8B63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FB7CD3-431D-2207-D9ED-DCA4535C5675}"/>
              </a:ext>
            </a:extLst>
          </p:cNvPr>
          <p:cNvSpPr>
            <a:spLocks noGrp="1"/>
          </p:cNvSpPr>
          <p:nvPr>
            <p:ph idx="1"/>
          </p:nvPr>
        </p:nvSpPr>
        <p:spPr>
          <a:xfrm>
            <a:off x="495300" y="1905000"/>
            <a:ext cx="8153399" cy="4129354"/>
          </a:xfrm>
        </p:spPr>
        <p:txBody>
          <a:bodyPr>
            <a:noAutofit/>
          </a:bodyPr>
          <a:lstStyle/>
          <a:p>
            <a:r>
              <a:rPr lang="en-US" sz="2000" i="1" dirty="0"/>
              <a:t>Warner Chappell Music, Inc. v. Nealy</a:t>
            </a:r>
            <a:r>
              <a:rPr lang="en-US" sz="2000" dirty="0"/>
              <a:t>, 601 U.S. 366 (2024).</a:t>
            </a:r>
          </a:p>
          <a:p>
            <a:r>
              <a:rPr lang="en-US" sz="2000" dirty="0"/>
              <a:t>Acknowledged the nuance in the law between time limits on asserting a claim and time limits on a plaintiff’s damages.</a:t>
            </a:r>
          </a:p>
          <a:p>
            <a:r>
              <a:rPr lang="en-US" sz="2000" dirty="0"/>
              <a:t>Issue: Whether a plaintiff with a timely claim under the discovery rule can get damages going back more than three years.</a:t>
            </a:r>
          </a:p>
          <a:p>
            <a:r>
              <a:rPr lang="en-US" sz="2000" dirty="0"/>
              <a:t>Ruling: Yes. “Nealy is in a different situation. He has invoked the discovery rule to bring claims for infringing acts occurring more than three years before he filed suit. And as we have explained, we took this case on the assumption that such claims may be timely under the Act’s limitations provision. If Nealy’s claims are thus timely, he may obtain damages for them. The Copyright Act contains no separate time-based limit on monetary recovery.”</a:t>
            </a:r>
          </a:p>
          <a:p>
            <a:r>
              <a:rPr lang="en-US" sz="2000" dirty="0"/>
              <a:t>How does this affect your prospective copyright infringement claim (or defense of an infringement claim brought against you)?</a:t>
            </a:r>
          </a:p>
          <a:p>
            <a:endParaRPr lang="en-US" sz="2000" dirty="0"/>
          </a:p>
        </p:txBody>
      </p:sp>
      <p:sp>
        <p:nvSpPr>
          <p:cNvPr id="3" name="Title 2">
            <a:extLst>
              <a:ext uri="{FF2B5EF4-FFF2-40B4-BE49-F238E27FC236}">
                <a16:creationId xmlns:a16="http://schemas.microsoft.com/office/drawing/2014/main" id="{2D480356-EC6E-1370-D2E3-CC0C8F8200C9}"/>
              </a:ext>
            </a:extLst>
          </p:cNvPr>
          <p:cNvSpPr>
            <a:spLocks noGrp="1"/>
          </p:cNvSpPr>
          <p:nvPr>
            <p:ph type="title"/>
          </p:nvPr>
        </p:nvSpPr>
        <p:spPr>
          <a:xfrm>
            <a:off x="1676400" y="533400"/>
            <a:ext cx="6248400" cy="1566672"/>
          </a:xfrm>
        </p:spPr>
        <p:txBody>
          <a:bodyPr>
            <a:normAutofit/>
          </a:bodyPr>
          <a:lstStyle/>
          <a:p>
            <a:r>
              <a:rPr lang="en-US" sz="4000" b="1" dirty="0"/>
              <a:t>Limits on Damages</a:t>
            </a:r>
          </a:p>
        </p:txBody>
      </p:sp>
    </p:spTree>
    <p:extLst>
      <p:ext uri="{BB962C8B-B14F-4D97-AF65-F5344CB8AC3E}">
        <p14:creationId xmlns:p14="http://schemas.microsoft.com/office/powerpoint/2010/main" val="775837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F4BD56-7C84-0D8D-4297-6AB75D57E661}"/>
              </a:ext>
            </a:extLst>
          </p:cNvPr>
          <p:cNvSpPr>
            <a:spLocks noGrp="1"/>
          </p:cNvSpPr>
          <p:nvPr>
            <p:ph idx="1"/>
          </p:nvPr>
        </p:nvSpPr>
        <p:spPr>
          <a:xfrm>
            <a:off x="867833" y="2667000"/>
            <a:ext cx="7408333" cy="3450696"/>
          </a:xfrm>
        </p:spPr>
        <p:txBody>
          <a:bodyPr>
            <a:normAutofit fontScale="77500" lnSpcReduction="20000"/>
          </a:bodyPr>
          <a:lstStyle/>
          <a:p>
            <a:r>
              <a:rPr lang="en-US" sz="1900" dirty="0"/>
              <a:t>I received a DMCA notice, I do not have to do anything – right?</a:t>
            </a:r>
          </a:p>
          <a:p>
            <a:pPr lvl="1"/>
            <a:r>
              <a:rPr lang="en-US" sz="1900" b="1" dirty="0"/>
              <a:t>NO!</a:t>
            </a:r>
          </a:p>
          <a:p>
            <a:pPr lvl="1"/>
            <a:r>
              <a:rPr lang="en-US" sz="1900" dirty="0"/>
              <a:t>DMCA takedown notices should not ever be ignored.  Failure to respond can lead to significant legal action</a:t>
            </a:r>
          </a:p>
          <a:p>
            <a:pPr lvl="1"/>
            <a:r>
              <a:rPr lang="en-US" sz="1900" dirty="0"/>
              <a:t>Steps to take:</a:t>
            </a:r>
          </a:p>
          <a:p>
            <a:pPr lvl="2"/>
            <a:r>
              <a:rPr lang="en-US" sz="1900" dirty="0"/>
              <a:t>Contact an attorney (optional but recommended)</a:t>
            </a:r>
          </a:p>
          <a:p>
            <a:pPr lvl="2"/>
            <a:r>
              <a:rPr lang="en-US" sz="1900"/>
              <a:t>Assess </a:t>
            </a:r>
            <a:r>
              <a:rPr lang="en-US" sz="1900" dirty="0"/>
              <a:t>the claim – review the notice to determine what is at issue and who is making the claim. </a:t>
            </a:r>
          </a:p>
          <a:p>
            <a:pPr lvl="2"/>
            <a:r>
              <a:rPr lang="en-US" sz="1900" dirty="0"/>
              <a:t>Confirm it is a legitimate claim – is the copyright holder (or their rightful agent) filing this claim.</a:t>
            </a:r>
          </a:p>
          <a:p>
            <a:pPr lvl="2"/>
            <a:r>
              <a:rPr lang="en-US" sz="1900" dirty="0"/>
              <a:t>Remove the content (if applicable)</a:t>
            </a:r>
          </a:p>
          <a:p>
            <a:pPr lvl="3"/>
            <a:r>
              <a:rPr lang="en-US" sz="1900" dirty="0"/>
              <a:t>If you believe the DMCA claim is invalid and you have all of the proper rights you may consider a counter-claim</a:t>
            </a:r>
          </a:p>
          <a:p>
            <a:pPr marL="855663" marR="0" lvl="2" indent="-228600" algn="l" defTabSz="914400" rtl="0" eaLnBrk="1" fontAlgn="auto" latinLnBrk="0" hangingPunct="1">
              <a:lnSpc>
                <a:spcPct val="100000"/>
              </a:lnSpc>
              <a:spcBef>
                <a:spcPct val="20000"/>
              </a:spcBef>
              <a:spcAft>
                <a:spcPts val="0"/>
              </a:spcAft>
              <a:buClr>
                <a:srgbClr val="31B6FD"/>
              </a:buClr>
              <a:buSzPct val="100000"/>
              <a:buFont typeface="Symbol" pitchFamily="18" charset="2"/>
              <a:buChar char=""/>
              <a:tabLst/>
              <a:defRPr/>
            </a:pPr>
            <a:r>
              <a:rPr kumimoji="0" lang="en-US" sz="1900" b="0" i="0" u="none" strike="noStrike" kern="1200" cap="none" spc="0" normalizeH="0" baseline="0" noProof="0" dirty="0">
                <a:ln>
                  <a:noFill/>
                </a:ln>
                <a:solidFill>
                  <a:srgbClr val="073E87"/>
                </a:solidFill>
                <a:effectLst/>
                <a:uLnTx/>
                <a:uFillTx/>
                <a:latin typeface="Candara"/>
                <a:ea typeface="+mn-ea"/>
                <a:cs typeface="+mn-cs"/>
              </a:rPr>
              <a:t>Contact the claimant – depending on the situation reach out to the copyright holder either to confirm removal or clarify why there is no infringement. </a:t>
            </a:r>
          </a:p>
          <a:p>
            <a:pPr marL="914400" lvl="3" indent="0">
              <a:buNone/>
            </a:pPr>
            <a:endParaRPr lang="en-US" sz="1400" dirty="0"/>
          </a:p>
          <a:p>
            <a:pPr lvl="1"/>
            <a:endParaRPr lang="en-US" dirty="0"/>
          </a:p>
        </p:txBody>
      </p:sp>
      <p:sp>
        <p:nvSpPr>
          <p:cNvPr id="3" name="Title 2">
            <a:extLst>
              <a:ext uri="{FF2B5EF4-FFF2-40B4-BE49-F238E27FC236}">
                <a16:creationId xmlns:a16="http://schemas.microsoft.com/office/drawing/2014/main" id="{B2E8C85A-2143-D6A6-30CA-891178034998}"/>
              </a:ext>
            </a:extLst>
          </p:cNvPr>
          <p:cNvSpPr>
            <a:spLocks noGrp="1"/>
          </p:cNvSpPr>
          <p:nvPr>
            <p:ph type="title"/>
          </p:nvPr>
        </p:nvSpPr>
        <p:spPr/>
        <p:txBody>
          <a:bodyPr/>
          <a:lstStyle/>
          <a:p>
            <a:r>
              <a:rPr lang="en-US" dirty="0"/>
              <a:t>DMCA NOTICES</a:t>
            </a:r>
          </a:p>
        </p:txBody>
      </p:sp>
    </p:spTree>
    <p:extLst>
      <p:ext uri="{BB962C8B-B14F-4D97-AF65-F5344CB8AC3E}">
        <p14:creationId xmlns:p14="http://schemas.microsoft.com/office/powerpoint/2010/main" val="10583621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533400"/>
            <a:ext cx="6248400" cy="1566672"/>
          </a:xfrm>
        </p:spPr>
        <p:txBody>
          <a:bodyPr>
            <a:normAutofit/>
          </a:bodyPr>
          <a:lstStyle/>
          <a:p>
            <a:r>
              <a:rPr lang="en-US" sz="4000" b="1" dirty="0"/>
              <a:t>Copyright – Current Issues</a:t>
            </a:r>
          </a:p>
        </p:txBody>
      </p:sp>
      <p:sp>
        <p:nvSpPr>
          <p:cNvPr id="4" name="Content Placeholder 3">
            <a:extLst>
              <a:ext uri="{FF2B5EF4-FFF2-40B4-BE49-F238E27FC236}">
                <a16:creationId xmlns:a16="http://schemas.microsoft.com/office/drawing/2014/main" id="{7F132651-E93D-C895-9E05-D404474C8934}"/>
              </a:ext>
            </a:extLst>
          </p:cNvPr>
          <p:cNvSpPr>
            <a:spLocks noGrp="1"/>
          </p:cNvSpPr>
          <p:nvPr>
            <p:ph idx="1"/>
          </p:nvPr>
        </p:nvSpPr>
        <p:spPr/>
        <p:txBody>
          <a:bodyPr/>
          <a:lstStyle/>
          <a:p>
            <a:r>
              <a:rPr lang="en-US" dirty="0"/>
              <a:t>Monkey Selfie- animals have </a:t>
            </a:r>
          </a:p>
          <a:p>
            <a:pPr marL="0" indent="0">
              <a:buNone/>
            </a:pPr>
            <a:r>
              <a:rPr lang="en-US" dirty="0"/>
              <a:t>no legal authority to hold copyright claims</a:t>
            </a:r>
          </a:p>
          <a:p>
            <a:endParaRPr lang="en-US" dirty="0"/>
          </a:p>
          <a:p>
            <a:r>
              <a:rPr lang="en-US" dirty="0"/>
              <a:t>AI Generated Content- “Double Whammy”</a:t>
            </a:r>
          </a:p>
          <a:p>
            <a:pPr marL="0" indent="0">
              <a:buNone/>
            </a:pPr>
            <a:r>
              <a:rPr lang="en-US" dirty="0"/>
              <a:t>       No Copyright protection</a:t>
            </a:r>
          </a:p>
          <a:p>
            <a:pPr marL="0" indent="0">
              <a:buNone/>
            </a:pPr>
            <a:r>
              <a:rPr lang="en-US" dirty="0"/>
              <a:t>       Potential Liability for infringement</a:t>
            </a:r>
          </a:p>
          <a:p>
            <a:pPr marL="0" indent="0">
              <a:buNone/>
            </a:pPr>
            <a:r>
              <a:rPr lang="en-US" dirty="0"/>
              <a:t>       Indemnification</a:t>
            </a:r>
          </a:p>
        </p:txBody>
      </p:sp>
      <p:pic>
        <p:nvPicPr>
          <p:cNvPr id="1028" name="Picture 4">
            <a:extLst>
              <a:ext uri="{FF2B5EF4-FFF2-40B4-BE49-F238E27FC236}">
                <a16:creationId xmlns:a16="http://schemas.microsoft.com/office/drawing/2014/main" id="{D2F7CB7D-1369-1BE7-8370-E86117504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752600"/>
            <a:ext cx="1455818"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tail from the cover for the comic book, Zarya of the Dawn (2023), whose author, Kris Kashtanova, used the AI-powered text-to-image generator Midjourney to create the illustrations. She was granted copyright in the book but not its AI-generated images&#10;&#10;Courtesy Kris Kashtanova">
            <a:extLst>
              <a:ext uri="{FF2B5EF4-FFF2-40B4-BE49-F238E27FC236}">
                <a16:creationId xmlns:a16="http://schemas.microsoft.com/office/drawing/2014/main" id="{21864577-E372-CE2D-9C6C-87D4E13E29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0023" y="3866918"/>
            <a:ext cx="2188972"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85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2514600"/>
            <a:ext cx="3451225" cy="3451225"/>
          </a:xfrm>
        </p:spPr>
      </p:pic>
    </p:spTree>
    <p:extLst>
      <p:ext uri="{BB962C8B-B14F-4D97-AF65-F5344CB8AC3E}">
        <p14:creationId xmlns:p14="http://schemas.microsoft.com/office/powerpoint/2010/main" val="1067521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6991" y="2590800"/>
            <a:ext cx="7408333" cy="3962400"/>
          </a:xfrm>
        </p:spPr>
        <p:txBody>
          <a:bodyPr>
            <a:normAutofit/>
          </a:bodyPr>
          <a:lstStyle/>
          <a:p>
            <a:pPr marL="0" lvl="0" indent="0" algn="ctr">
              <a:buNone/>
            </a:pPr>
            <a:r>
              <a:rPr lang="en-US" sz="3000" b="1" dirty="0">
                <a:latin typeface="Arial-Black"/>
              </a:rPr>
              <a:t>Copyrights</a:t>
            </a:r>
          </a:p>
          <a:p>
            <a:pPr marL="0" lvl="0" indent="0">
              <a:buNone/>
            </a:pPr>
            <a:endParaRPr lang="en-US" b="1" dirty="0">
              <a:latin typeface="Arial-Black"/>
            </a:endParaRPr>
          </a:p>
          <a:p>
            <a:pPr marL="0" lvl="0" indent="0">
              <a:buNone/>
            </a:pPr>
            <a:r>
              <a:rPr lang="en-US" dirty="0">
                <a:latin typeface="Arial-Black"/>
              </a:rPr>
              <a:t>What comes to mind?</a:t>
            </a:r>
          </a:p>
          <a:p>
            <a:pPr marL="0" lvl="0" indent="0">
              <a:buNone/>
            </a:pPr>
            <a:endParaRPr lang="en-US" dirty="0">
              <a:latin typeface="Arial-Black"/>
            </a:endParaRPr>
          </a:p>
          <a:p>
            <a:pPr marL="0" lvl="0" indent="0">
              <a:buNone/>
            </a:pPr>
            <a:r>
              <a:rPr lang="en-US" dirty="0">
                <a:latin typeface="Arial-Black"/>
              </a:rPr>
              <a:t>Can you name some famous copyrights?</a:t>
            </a:r>
          </a:p>
          <a:p>
            <a:pPr marL="0" lvl="0" indent="0">
              <a:buNone/>
            </a:pPr>
            <a:endParaRPr lang="en-US" dirty="0">
              <a:latin typeface="Arial-Black"/>
            </a:endParaRPr>
          </a:p>
          <a:p>
            <a:pPr marL="0" lvl="0" indent="0">
              <a:buNone/>
            </a:pPr>
            <a:r>
              <a:rPr lang="en-US" dirty="0">
                <a:latin typeface="Arial-Black"/>
              </a:rPr>
              <a:t>You pay a developer to create your website.</a:t>
            </a:r>
          </a:p>
          <a:p>
            <a:pPr marL="0" lvl="0" indent="0">
              <a:buNone/>
            </a:pPr>
            <a:r>
              <a:rPr lang="en-US" sz="2000" dirty="0">
                <a:latin typeface="Arial-Black"/>
              </a:rPr>
              <a:t>	Is the website copyrightable?</a:t>
            </a:r>
          </a:p>
          <a:p>
            <a:pPr marL="0" lvl="0" indent="0">
              <a:buNone/>
            </a:pPr>
            <a:r>
              <a:rPr lang="en-US" sz="2000" dirty="0">
                <a:latin typeface="Arial-Black"/>
              </a:rPr>
              <a:t>	If so, do you own the copyright to the website?</a:t>
            </a:r>
          </a:p>
          <a:p>
            <a:pPr marL="0" lvl="0" indent="0">
              <a:buNone/>
            </a:pPr>
            <a:endParaRPr lang="en-US" dirty="0">
              <a:latin typeface="Arial-Black"/>
            </a:endParaRPr>
          </a:p>
          <a:p>
            <a:pPr marL="0" lvl="0" indent="0">
              <a:buNone/>
            </a:pPr>
            <a:endParaRPr lang="en-US" dirty="0">
              <a:latin typeface="Arial-Black"/>
            </a:endParaRPr>
          </a:p>
          <a:p>
            <a:pPr marL="0" indent="0">
              <a:buNone/>
            </a:pPr>
            <a:endParaRPr lang="en-US" dirty="0"/>
          </a:p>
        </p:txBody>
      </p:sp>
      <p:sp>
        <p:nvSpPr>
          <p:cNvPr id="5" name="Title 4"/>
          <p:cNvSpPr>
            <a:spLocks noGrp="1"/>
          </p:cNvSpPr>
          <p:nvPr>
            <p:ph type="title"/>
          </p:nvPr>
        </p:nvSpPr>
        <p:spPr>
          <a:xfrm>
            <a:off x="609600" y="984738"/>
            <a:ext cx="8229600" cy="1252728"/>
          </a:xfrm>
        </p:spPr>
        <p:txBody>
          <a:bodyPr>
            <a:normAutofit fontScale="90000"/>
          </a:bodyPr>
          <a:lstStyle/>
          <a:p>
            <a:r>
              <a:rPr lang="en-US" b="1" dirty="0">
                <a:latin typeface="+mn-lt"/>
              </a:rPr>
              <a:t>Intellectual Property Fundamentals</a:t>
            </a:r>
            <a:br>
              <a:rPr lang="en-US" b="1" dirty="0">
                <a:latin typeface="Arial-Black"/>
              </a:rPr>
            </a:br>
            <a:endParaRPr lang="en-US" dirty="0"/>
          </a:p>
        </p:txBody>
      </p:sp>
    </p:spTree>
    <p:extLst>
      <p:ext uri="{BB962C8B-B14F-4D97-AF65-F5344CB8AC3E}">
        <p14:creationId xmlns:p14="http://schemas.microsoft.com/office/powerpoint/2010/main" val="2147165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986" y="2590800"/>
            <a:ext cx="8153399" cy="4144963"/>
          </a:xfrm>
        </p:spPr>
        <p:txBody>
          <a:bodyPr>
            <a:normAutofit/>
          </a:bodyPr>
          <a:lstStyle/>
          <a:p>
            <a:r>
              <a:rPr lang="en-US" sz="2000" dirty="0"/>
              <a:t>Rights arise automatically upon creation of work.</a:t>
            </a:r>
          </a:p>
          <a:p>
            <a:pPr marL="0" indent="0">
              <a:buNone/>
            </a:pPr>
            <a:endParaRPr lang="en-US" sz="2000" dirty="0"/>
          </a:p>
          <a:p>
            <a:pPr lvl="0"/>
            <a:r>
              <a:rPr lang="en-US" sz="2000" dirty="0"/>
              <a:t>Protects original works of authorship fixed in a tangible medium, including:</a:t>
            </a:r>
          </a:p>
          <a:p>
            <a:pPr marL="688975" lvl="0" indent="-401638"/>
            <a:r>
              <a:rPr lang="en-US" sz="2000" dirty="0"/>
              <a:t>Books and other literary works</a:t>
            </a:r>
          </a:p>
          <a:p>
            <a:pPr marL="688975" lvl="0" indent="-401638"/>
            <a:r>
              <a:rPr lang="en-US" sz="2000" dirty="0"/>
              <a:t>Paintings, photographs and graphic works</a:t>
            </a:r>
          </a:p>
          <a:p>
            <a:pPr marL="688975" lvl="0" indent="-401638"/>
            <a:r>
              <a:rPr lang="en-US" sz="2000" dirty="0"/>
              <a:t>Music and recordings</a:t>
            </a:r>
          </a:p>
          <a:p>
            <a:pPr marL="688975" lvl="0" indent="-401638"/>
            <a:r>
              <a:rPr lang="en-US" sz="2000" dirty="0"/>
              <a:t>Dramatic and choreographic works </a:t>
            </a:r>
          </a:p>
          <a:p>
            <a:pPr marL="688975" lvl="0" indent="-401638"/>
            <a:r>
              <a:rPr lang="en-US" sz="2000" dirty="0"/>
              <a:t>Motion pictures/audiovisual works</a:t>
            </a:r>
          </a:p>
          <a:p>
            <a:pPr marL="688975" lvl="0" indent="-401638"/>
            <a:r>
              <a:rPr lang="en-US" sz="2000" dirty="0"/>
              <a:t>Computer software/programs</a:t>
            </a:r>
          </a:p>
          <a:p>
            <a:pPr marL="688975" lvl="0" indent="-401638"/>
            <a:r>
              <a:rPr lang="en-US" sz="2000" dirty="0"/>
              <a:t>User interfaces and website pages</a:t>
            </a:r>
          </a:p>
          <a:p>
            <a:pPr lvl="0"/>
            <a:endParaRPr lang="en-US" dirty="0"/>
          </a:p>
          <a:p>
            <a:endParaRPr lang="en-US" dirty="0"/>
          </a:p>
        </p:txBody>
      </p:sp>
      <p:sp>
        <p:nvSpPr>
          <p:cNvPr id="3" name="Title 2"/>
          <p:cNvSpPr>
            <a:spLocks noGrp="1"/>
          </p:cNvSpPr>
          <p:nvPr>
            <p:ph type="title"/>
          </p:nvPr>
        </p:nvSpPr>
        <p:spPr>
          <a:xfrm>
            <a:off x="1122485" y="637643"/>
            <a:ext cx="7581900" cy="1566672"/>
          </a:xfrm>
        </p:spPr>
        <p:txBody>
          <a:bodyPr>
            <a:normAutofit/>
          </a:bodyPr>
          <a:lstStyle/>
          <a:p>
            <a:r>
              <a:rPr lang="en-US" sz="4000" b="1" dirty="0"/>
              <a:t>What is a Copyrightable Work?</a:t>
            </a:r>
          </a:p>
        </p:txBody>
      </p:sp>
      <p:sp>
        <p:nvSpPr>
          <p:cNvPr id="5" name="Rectangle 4"/>
          <p:cNvSpPr/>
          <p:nvPr/>
        </p:nvSpPr>
        <p:spPr>
          <a:xfrm>
            <a:off x="6934200" y="4051710"/>
            <a:ext cx="2167467" cy="2400657"/>
          </a:xfrm>
          <a:prstGeom prst="rect">
            <a:avLst/>
          </a:prstGeom>
        </p:spPr>
        <p:txBody>
          <a:bodyPr wrap="square">
            <a:spAutoFit/>
          </a:bodyPr>
          <a:lstStyle/>
          <a:p>
            <a:r>
              <a:rPr lang="en-US" sz="15000" b="0" i="0" u="none" strike="noStrike" baseline="0" dirty="0">
                <a:solidFill>
                  <a:srgbClr val="EFB030"/>
                </a:solidFill>
                <a:latin typeface="Arial-Black"/>
              </a:rPr>
              <a:t>©</a:t>
            </a:r>
            <a:endParaRPr lang="en-US" sz="15000" dirty="0"/>
          </a:p>
        </p:txBody>
      </p:sp>
    </p:spTree>
    <p:extLst>
      <p:ext uri="{BB962C8B-B14F-4D97-AF65-F5344CB8AC3E}">
        <p14:creationId xmlns:p14="http://schemas.microsoft.com/office/powerpoint/2010/main" val="1580181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fade">
                                      <p:cBhvr>
                                        <p:cTn id="63" dur="1000"/>
                                        <p:tgtEl>
                                          <p:spTgt spid="2">
                                            <p:txEl>
                                              <p:pRg st="9" end="9"/>
                                            </p:txEl>
                                          </p:spTgt>
                                        </p:tgtEl>
                                      </p:cBhvr>
                                    </p:animEffect>
                                    <p:anim calcmode="lin" valueType="num">
                                      <p:cBhvr>
                                        <p:cTn id="6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2590801"/>
            <a:ext cx="8153399" cy="3429000"/>
          </a:xfrm>
        </p:spPr>
        <p:txBody>
          <a:bodyPr>
            <a:normAutofit/>
          </a:bodyPr>
          <a:lstStyle/>
          <a:p>
            <a:r>
              <a:rPr lang="en-US" sz="2000" dirty="0"/>
              <a:t>Copyright protection does not extend to “any idea, procedure, process, system, method of operation, concept, principle, or discovery, regardless of the form in which it is described, explained, illustrated, or embodied…”</a:t>
            </a:r>
          </a:p>
          <a:p>
            <a:pPr marL="0" indent="0">
              <a:buNone/>
            </a:pPr>
            <a:endParaRPr lang="en-US" sz="2000" dirty="0"/>
          </a:p>
          <a:p>
            <a:pPr lvl="0"/>
            <a:r>
              <a:rPr lang="en-US" sz="2000" dirty="0"/>
              <a:t>Compare copyrights to patent rights, which are generally broader in scope.</a:t>
            </a:r>
          </a:p>
          <a:p>
            <a:pPr marL="0" lvl="0" indent="0">
              <a:buNone/>
            </a:pPr>
            <a:endParaRPr lang="en-US" sz="2000" dirty="0"/>
          </a:p>
          <a:p>
            <a:pPr lvl="0"/>
            <a:r>
              <a:rPr lang="en-US" sz="2000" dirty="0"/>
              <a:t>Federal copyright registration is not necessary until a lawsuit is filed.</a:t>
            </a:r>
          </a:p>
        </p:txBody>
      </p:sp>
      <p:sp>
        <p:nvSpPr>
          <p:cNvPr id="3" name="Title 2"/>
          <p:cNvSpPr>
            <a:spLocks noGrp="1"/>
          </p:cNvSpPr>
          <p:nvPr>
            <p:ph type="title"/>
          </p:nvPr>
        </p:nvSpPr>
        <p:spPr>
          <a:xfrm>
            <a:off x="1066800" y="457200"/>
            <a:ext cx="7315200" cy="1566672"/>
          </a:xfrm>
        </p:spPr>
        <p:txBody>
          <a:bodyPr>
            <a:normAutofit/>
          </a:bodyPr>
          <a:lstStyle/>
          <a:p>
            <a:r>
              <a:rPr lang="en-US" sz="4000" b="1" dirty="0"/>
              <a:t>Idea/Expression Dichotomy</a:t>
            </a:r>
          </a:p>
        </p:txBody>
      </p:sp>
    </p:spTree>
    <p:extLst>
      <p:ext uri="{BB962C8B-B14F-4D97-AF65-F5344CB8AC3E}">
        <p14:creationId xmlns:p14="http://schemas.microsoft.com/office/powerpoint/2010/main" val="3433288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46720-99F6-7D80-67F4-F39F6F1843ED}"/>
              </a:ext>
            </a:extLst>
          </p:cNvPr>
          <p:cNvSpPr>
            <a:spLocks noGrp="1"/>
          </p:cNvSpPr>
          <p:nvPr>
            <p:ph idx="1"/>
          </p:nvPr>
        </p:nvSpPr>
        <p:spPr>
          <a:xfrm>
            <a:off x="228600" y="1981200"/>
            <a:ext cx="8686799" cy="4386072"/>
          </a:xfrm>
        </p:spPr>
        <p:txBody>
          <a:bodyPr>
            <a:normAutofit fontScale="92500" lnSpcReduction="10000"/>
          </a:bodyPr>
          <a:lstStyle/>
          <a:p>
            <a:r>
              <a:rPr lang="en-US" sz="1800" dirty="0"/>
              <a:t>I can use anything I find on the Internet, Right?</a:t>
            </a:r>
          </a:p>
          <a:p>
            <a:pPr lvl="1"/>
            <a:r>
              <a:rPr lang="en-US" sz="1800" b="1" dirty="0"/>
              <a:t>NO!</a:t>
            </a:r>
          </a:p>
          <a:p>
            <a:pPr lvl="2"/>
            <a:r>
              <a:rPr lang="en-US" sz="1800" dirty="0"/>
              <a:t>Unlawful use of photos “downloaded” from websites or social media can lead to costly issues for start-ups but can easily be avoided.</a:t>
            </a:r>
          </a:p>
          <a:p>
            <a:pPr marL="301943" lvl="1" indent="0">
              <a:buNone/>
            </a:pPr>
            <a:r>
              <a:rPr lang="en-US" sz="1800" dirty="0"/>
              <a:t>I got a letter saying I “infringed” someone’s copyright – I can ignore it right?</a:t>
            </a:r>
          </a:p>
          <a:p>
            <a:pPr lvl="1"/>
            <a:r>
              <a:rPr lang="en-US" sz="1800" b="1" dirty="0"/>
              <a:t>NO!</a:t>
            </a:r>
          </a:p>
          <a:p>
            <a:pPr lvl="2"/>
            <a:r>
              <a:rPr lang="en-US" sz="1800" dirty="0"/>
              <a:t>While a lot of these letters may be baseless, they should not be ignored. Contact an attorney to discuss the letter and its accusations. The cost of an attorney will likely be far less than the costs of ignoring the letter.</a:t>
            </a:r>
          </a:p>
          <a:p>
            <a:pPr lvl="1"/>
            <a:r>
              <a:rPr lang="en-US" sz="1800" dirty="0"/>
              <a:t>As long as I put the owner’s name on it, it’s not copyright infringement, right?</a:t>
            </a:r>
          </a:p>
          <a:p>
            <a:pPr lvl="1"/>
            <a:r>
              <a:rPr lang="en-US" sz="1800" b="1" dirty="0"/>
              <a:t>NO!</a:t>
            </a:r>
          </a:p>
          <a:p>
            <a:pPr lvl="2"/>
            <a:r>
              <a:rPr lang="en-US" sz="1600" dirty="0"/>
              <a:t>If you do not have </a:t>
            </a:r>
            <a:r>
              <a:rPr lang="en-US" sz="1600" b="1" dirty="0"/>
              <a:t>express consent </a:t>
            </a:r>
            <a:r>
              <a:rPr lang="en-US" sz="1600" dirty="0"/>
              <a:t>to utilize the photo –you cannot use it. This is often referred to as licensing. </a:t>
            </a:r>
          </a:p>
          <a:p>
            <a:pPr lvl="2"/>
            <a:r>
              <a:rPr lang="en-US" sz="1600" dirty="0"/>
              <a:t>Can I just use AI to create my content and claim copyright ownership?</a:t>
            </a:r>
          </a:p>
          <a:p>
            <a:pPr lvl="2"/>
            <a:r>
              <a:rPr lang="en-US" sz="1600" b="1" dirty="0"/>
              <a:t>NO!</a:t>
            </a:r>
          </a:p>
          <a:p>
            <a:pPr lvl="3"/>
            <a:r>
              <a:rPr lang="en-US" sz="1400" dirty="0"/>
              <a:t>Artificial intelligence cannot be an author of a work and the act of merely “pushing a button” or inputting the request into an AI system does NOT vest any type of copyright ownership.</a:t>
            </a:r>
          </a:p>
        </p:txBody>
      </p:sp>
      <p:sp>
        <p:nvSpPr>
          <p:cNvPr id="3" name="Title 2">
            <a:extLst>
              <a:ext uri="{FF2B5EF4-FFF2-40B4-BE49-F238E27FC236}">
                <a16:creationId xmlns:a16="http://schemas.microsoft.com/office/drawing/2014/main" id="{896AE234-D4A2-C8CC-CB23-3E1FF92C6FD8}"/>
              </a:ext>
            </a:extLst>
          </p:cNvPr>
          <p:cNvSpPr>
            <a:spLocks noGrp="1"/>
          </p:cNvSpPr>
          <p:nvPr>
            <p:ph type="title"/>
          </p:nvPr>
        </p:nvSpPr>
        <p:spPr/>
        <p:txBody>
          <a:bodyPr>
            <a:normAutofit fontScale="90000"/>
          </a:bodyPr>
          <a:lstStyle/>
          <a:p>
            <a:r>
              <a:rPr lang="en-US" dirty="0"/>
              <a:t>Common Copyright Issues </a:t>
            </a:r>
            <a:br>
              <a:rPr lang="en-US" dirty="0"/>
            </a:br>
            <a:r>
              <a:rPr lang="en-US" dirty="0"/>
              <a:t>for Start-Ups</a:t>
            </a:r>
          </a:p>
        </p:txBody>
      </p:sp>
    </p:spTree>
    <p:extLst>
      <p:ext uri="{BB962C8B-B14F-4D97-AF65-F5344CB8AC3E}">
        <p14:creationId xmlns:p14="http://schemas.microsoft.com/office/powerpoint/2010/main" val="33569617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2590801"/>
            <a:ext cx="8153399" cy="3429000"/>
          </a:xfrm>
        </p:spPr>
        <p:txBody>
          <a:bodyPr>
            <a:normAutofit/>
          </a:bodyPr>
          <a:lstStyle/>
          <a:p>
            <a:r>
              <a:rPr lang="en-US" sz="2000" dirty="0"/>
              <a:t>The “author” of the work owns the copyright.</a:t>
            </a:r>
          </a:p>
          <a:p>
            <a:pPr marL="0" indent="0">
              <a:buNone/>
            </a:pPr>
            <a:endParaRPr lang="en-US" sz="2000" dirty="0"/>
          </a:p>
          <a:p>
            <a:pPr lvl="0"/>
            <a:r>
              <a:rPr lang="en-US" sz="2000" dirty="0"/>
              <a:t>Who is the “author”?</a:t>
            </a:r>
          </a:p>
          <a:p>
            <a:pPr marL="461963" lvl="0" indent="188913"/>
            <a:r>
              <a:rPr lang="en-US" sz="2000" dirty="0"/>
              <a:t>The person(s) who created the work; or</a:t>
            </a:r>
          </a:p>
          <a:p>
            <a:pPr marL="688975" lvl="0" indent="-227013"/>
            <a:r>
              <a:rPr lang="en-US" sz="2000" dirty="0"/>
              <a:t>If the work falls within the legal definition of a “work made for hire”, then it is the employer or other person for whom the work was prepared.</a:t>
            </a:r>
          </a:p>
        </p:txBody>
      </p:sp>
      <p:sp>
        <p:nvSpPr>
          <p:cNvPr id="3" name="Title 2"/>
          <p:cNvSpPr>
            <a:spLocks noGrp="1"/>
          </p:cNvSpPr>
          <p:nvPr>
            <p:ph type="title"/>
          </p:nvPr>
        </p:nvSpPr>
        <p:spPr>
          <a:xfrm>
            <a:off x="2590800" y="533400"/>
            <a:ext cx="4343400" cy="1566672"/>
          </a:xfrm>
        </p:spPr>
        <p:txBody>
          <a:bodyPr>
            <a:normAutofit/>
          </a:bodyPr>
          <a:lstStyle/>
          <a:p>
            <a:r>
              <a:rPr lang="en-US" sz="4000" b="1" dirty="0"/>
              <a:t>Authorship</a:t>
            </a:r>
          </a:p>
        </p:txBody>
      </p:sp>
    </p:spTree>
    <p:extLst>
      <p:ext uri="{BB962C8B-B14F-4D97-AF65-F5344CB8AC3E}">
        <p14:creationId xmlns:p14="http://schemas.microsoft.com/office/powerpoint/2010/main" val="1568475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0"/>
            <a:ext cx="8534400" cy="3733801"/>
          </a:xfrm>
        </p:spPr>
        <p:txBody>
          <a:bodyPr>
            <a:normAutofit fontScale="47500" lnSpcReduction="20000"/>
          </a:bodyPr>
          <a:lstStyle/>
          <a:p>
            <a:r>
              <a:rPr lang="en-US" sz="3500" dirty="0"/>
              <a:t>I hired someone to create a work for me so I own it, right?</a:t>
            </a:r>
          </a:p>
          <a:p>
            <a:r>
              <a:rPr lang="en-US" sz="3500" b="1" dirty="0"/>
              <a:t>NO!</a:t>
            </a:r>
          </a:p>
          <a:p>
            <a:pPr lvl="1"/>
            <a:r>
              <a:rPr lang="en-US" sz="3500" dirty="0"/>
              <a:t>During start-up phase not a lot of “full-time employees” so start-ups utilize independent contractors or websites like Fiverr to assist in building websites/content for a low cost.</a:t>
            </a:r>
          </a:p>
          <a:p>
            <a:pPr lvl="1"/>
            <a:r>
              <a:rPr lang="en-US" sz="3500" dirty="0"/>
              <a:t>Work For Hire agreements require </a:t>
            </a:r>
            <a:r>
              <a:rPr lang="en-US" sz="3500" b="1" u="sng" dirty="0"/>
              <a:t>specific</a:t>
            </a:r>
            <a:r>
              <a:rPr lang="en-US" sz="3500" dirty="0"/>
              <a:t> language in order to be upheld as a work-for-hire</a:t>
            </a:r>
          </a:p>
          <a:p>
            <a:r>
              <a:rPr lang="en-US" sz="3500" dirty="0"/>
              <a:t>Requisite Language of a work-for-hire agreement:</a:t>
            </a:r>
          </a:p>
          <a:p>
            <a:pPr lvl="1"/>
            <a:r>
              <a:rPr lang="en-US" sz="3500" dirty="0"/>
              <a:t>Agreements should </a:t>
            </a:r>
            <a:r>
              <a:rPr lang="en-US" sz="3500" b="1" dirty="0"/>
              <a:t>expressly</a:t>
            </a:r>
            <a:r>
              <a:rPr lang="en-US" sz="3500" dirty="0"/>
              <a:t> state that works created by independent contractors are works made for hire, where applicable</a:t>
            </a:r>
          </a:p>
          <a:p>
            <a:pPr lvl="1"/>
            <a:r>
              <a:rPr lang="en-US" sz="3500" dirty="0"/>
              <a:t>Agreements should also provide for </a:t>
            </a:r>
            <a:r>
              <a:rPr lang="en-US" sz="3500" b="1" dirty="0"/>
              <a:t>an assignment </a:t>
            </a:r>
            <a:r>
              <a:rPr lang="en-US" sz="3500" dirty="0"/>
              <a:t>of any and all IP rights in the work in case the type of work created does not fall within the statutory definition of a specially ordered or commissioned work</a:t>
            </a:r>
          </a:p>
          <a:p>
            <a:pPr lvl="2"/>
            <a:r>
              <a:rPr lang="en-US" sz="3300" dirty="0"/>
              <a:t>Many works do not fall under the statutory definition of specially ordered or commissioned work</a:t>
            </a:r>
            <a:r>
              <a:rPr lang="en-US" sz="3600" dirty="0"/>
              <a:t> which is why the inclusion of an assignment of rights is vital</a:t>
            </a:r>
          </a:p>
          <a:p>
            <a:pPr lvl="2"/>
            <a:endParaRPr lang="en-US" sz="3300" dirty="0"/>
          </a:p>
          <a:p>
            <a:endParaRPr lang="en-US" sz="3300" dirty="0"/>
          </a:p>
          <a:p>
            <a:endParaRPr lang="en-US" dirty="0"/>
          </a:p>
        </p:txBody>
      </p:sp>
      <p:sp>
        <p:nvSpPr>
          <p:cNvPr id="3" name="Title 2"/>
          <p:cNvSpPr>
            <a:spLocks noGrp="1"/>
          </p:cNvSpPr>
          <p:nvPr>
            <p:ph type="title"/>
          </p:nvPr>
        </p:nvSpPr>
        <p:spPr>
          <a:xfrm>
            <a:off x="304800" y="381000"/>
            <a:ext cx="8534400" cy="1566672"/>
          </a:xfrm>
        </p:spPr>
        <p:txBody>
          <a:bodyPr>
            <a:normAutofit/>
          </a:bodyPr>
          <a:lstStyle/>
          <a:p>
            <a:r>
              <a:rPr lang="en-US" sz="4000" b="1" dirty="0"/>
              <a:t>Work Made for Hire or </a:t>
            </a:r>
            <a:br>
              <a:rPr lang="en-US" sz="4000" b="1" dirty="0"/>
            </a:br>
            <a:r>
              <a:rPr lang="en-US" sz="4000" b="1" dirty="0"/>
              <a:t>Independent Contractor</a:t>
            </a:r>
          </a:p>
        </p:txBody>
      </p:sp>
    </p:spTree>
    <p:extLst>
      <p:ext uri="{BB962C8B-B14F-4D97-AF65-F5344CB8AC3E}">
        <p14:creationId xmlns:p14="http://schemas.microsoft.com/office/powerpoint/2010/main" val="4016379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fade">
                                      <p:cBhvr>
                                        <p:cTn id="35" dur="1000"/>
                                        <p:tgtEl>
                                          <p:spTgt spid="2">
                                            <p:txEl>
                                              <p:pRg st="0" end="0"/>
                                            </p:txEl>
                                          </p:spTgt>
                                        </p:tgtEl>
                                      </p:cBhvr>
                                    </p:animEffect>
                                    <p:anim calcmode="lin" valueType="num">
                                      <p:cBhvr>
                                        <p:cTn id="3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fade">
                                      <p:cBhvr>
                                        <p:cTn id="42" dur="1000"/>
                                        <p:tgtEl>
                                          <p:spTgt spid="2">
                                            <p:txEl>
                                              <p:pRg st="1" end="1"/>
                                            </p:txEl>
                                          </p:spTgt>
                                        </p:tgtEl>
                                      </p:cBhvr>
                                    </p:animEffect>
                                    <p:anim calcmode="lin" valueType="num">
                                      <p:cBhvr>
                                        <p:cTn id="4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2590801"/>
            <a:ext cx="8153399" cy="3429000"/>
          </a:xfrm>
        </p:spPr>
        <p:txBody>
          <a:bodyPr>
            <a:normAutofit/>
          </a:bodyPr>
          <a:lstStyle/>
          <a:p>
            <a:pPr marL="0" indent="0">
              <a:buNone/>
            </a:pPr>
            <a:r>
              <a:rPr lang="en-US" sz="2000" dirty="0"/>
              <a:t>The copyright owner has the exclusive rights to:</a:t>
            </a:r>
          </a:p>
          <a:p>
            <a:pPr lvl="0"/>
            <a:r>
              <a:rPr lang="en-US" sz="2000" dirty="0"/>
              <a:t>Reproduce the work in any form</a:t>
            </a:r>
          </a:p>
          <a:p>
            <a:pPr lvl="0"/>
            <a:r>
              <a:rPr lang="en-US" sz="2000" dirty="0"/>
              <a:t>Prepare derivative works</a:t>
            </a:r>
          </a:p>
          <a:p>
            <a:pPr lvl="0"/>
            <a:r>
              <a:rPr lang="en-US" sz="2000" dirty="0"/>
              <a:t>Distribute copies</a:t>
            </a:r>
          </a:p>
          <a:p>
            <a:pPr lvl="0"/>
            <a:r>
              <a:rPr lang="en-US" sz="2000" dirty="0"/>
              <a:t>Publicly perform</a:t>
            </a:r>
          </a:p>
          <a:p>
            <a:pPr lvl="0"/>
            <a:r>
              <a:rPr lang="en-US" sz="2000" dirty="0"/>
              <a:t>Publicly display</a:t>
            </a:r>
          </a:p>
          <a:p>
            <a:pPr lvl="0"/>
            <a:r>
              <a:rPr lang="en-US" sz="2000" dirty="0"/>
              <a:t>Transmit</a:t>
            </a:r>
          </a:p>
          <a:p>
            <a:pPr lvl="0"/>
            <a:r>
              <a:rPr lang="en-US" sz="2000" dirty="0"/>
              <a:t>Each right above may be licensed separately</a:t>
            </a:r>
          </a:p>
          <a:p>
            <a:pPr marL="0" indent="0">
              <a:buNone/>
            </a:pPr>
            <a:endParaRPr lang="en-US" dirty="0"/>
          </a:p>
        </p:txBody>
      </p:sp>
      <p:sp>
        <p:nvSpPr>
          <p:cNvPr id="3" name="Title 2"/>
          <p:cNvSpPr>
            <a:spLocks noGrp="1"/>
          </p:cNvSpPr>
          <p:nvPr>
            <p:ph type="title"/>
          </p:nvPr>
        </p:nvSpPr>
        <p:spPr>
          <a:xfrm>
            <a:off x="2019300" y="457200"/>
            <a:ext cx="5181600" cy="1566672"/>
          </a:xfrm>
        </p:spPr>
        <p:txBody>
          <a:bodyPr>
            <a:normAutofit/>
          </a:bodyPr>
          <a:lstStyle/>
          <a:p>
            <a:r>
              <a:rPr lang="en-US" sz="4000" b="1" dirty="0"/>
              <a:t>Exclusive Rights</a:t>
            </a:r>
          </a:p>
        </p:txBody>
      </p:sp>
    </p:spTree>
    <p:extLst>
      <p:ext uri="{BB962C8B-B14F-4D97-AF65-F5344CB8AC3E}">
        <p14:creationId xmlns:p14="http://schemas.microsoft.com/office/powerpoint/2010/main" val="1845166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743200"/>
            <a:ext cx="8153399" cy="3429000"/>
          </a:xfrm>
        </p:spPr>
        <p:txBody>
          <a:bodyPr>
            <a:normAutofit fontScale="92500" lnSpcReduction="10000"/>
          </a:bodyPr>
          <a:lstStyle/>
          <a:p>
            <a:r>
              <a:rPr lang="en-US" sz="2000" dirty="0"/>
              <a:t>Copyright notice may be given: ©, year, owner</a:t>
            </a:r>
          </a:p>
          <a:p>
            <a:pPr marL="574675" indent="-287338"/>
            <a:r>
              <a:rPr lang="en-US" sz="2000" dirty="0"/>
              <a:t>If notice is used, no weight will be given to a defense based on innocent infringement in mitigation of actual or statutory damages.</a:t>
            </a:r>
          </a:p>
          <a:p>
            <a:pPr marL="574675" indent="-287338"/>
            <a:r>
              <a:rPr lang="en-US" sz="2000" dirty="0"/>
              <a:t>It is not a  requirement to include the notice, so just because its not attached to a work does not mean that work is not protected by copyright laws</a:t>
            </a:r>
          </a:p>
          <a:p>
            <a:r>
              <a:rPr lang="en-US" sz="2000" dirty="0"/>
              <a:t>Registration is permissive, but no infringement action may be commenced until copyright is registered.</a:t>
            </a:r>
          </a:p>
          <a:p>
            <a:pPr marL="574675" lvl="0" indent="-287338"/>
            <a:r>
              <a:rPr lang="en-US" sz="2000" dirty="0"/>
              <a:t>Also, no statutory damages or attorney’s fees are available for infringement commenced after first publication of the work, unless registration is made within three months of first publication.</a:t>
            </a:r>
          </a:p>
        </p:txBody>
      </p:sp>
      <p:sp>
        <p:nvSpPr>
          <p:cNvPr id="3" name="Title 2"/>
          <p:cNvSpPr>
            <a:spLocks noGrp="1"/>
          </p:cNvSpPr>
          <p:nvPr>
            <p:ph type="title"/>
          </p:nvPr>
        </p:nvSpPr>
        <p:spPr>
          <a:xfrm>
            <a:off x="533399" y="762000"/>
            <a:ext cx="8229600" cy="1219200"/>
          </a:xfrm>
        </p:spPr>
        <p:txBody>
          <a:bodyPr>
            <a:normAutofit/>
          </a:bodyPr>
          <a:lstStyle/>
          <a:p>
            <a:r>
              <a:rPr lang="en-US" sz="4000" b="1" dirty="0"/>
              <a:t>Notice and Registration</a:t>
            </a:r>
          </a:p>
        </p:txBody>
      </p:sp>
    </p:spTree>
    <p:extLst>
      <p:ext uri="{BB962C8B-B14F-4D97-AF65-F5344CB8AC3E}">
        <p14:creationId xmlns:p14="http://schemas.microsoft.com/office/powerpoint/2010/main" val="4294600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2373</TotalTime>
  <Words>1522</Words>
  <Application>Microsoft Office PowerPoint</Application>
  <PresentationFormat>On-screen Show (4:3)</PresentationFormat>
  <Paragraphs>140</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Arial-Black</vt:lpstr>
      <vt:lpstr>Calibri</vt:lpstr>
      <vt:lpstr>Candara</vt:lpstr>
      <vt:lpstr>Symbol</vt:lpstr>
      <vt:lpstr>Times New Roman</vt:lpstr>
      <vt:lpstr>Waveform</vt:lpstr>
      <vt:lpstr>PowerPoint Presentation</vt:lpstr>
      <vt:lpstr>Intellectual Property Fundamentals </vt:lpstr>
      <vt:lpstr>What is a Copyrightable Work?</vt:lpstr>
      <vt:lpstr>Idea/Expression Dichotomy</vt:lpstr>
      <vt:lpstr>Common Copyright Issues  for Start-Ups</vt:lpstr>
      <vt:lpstr>Authorship</vt:lpstr>
      <vt:lpstr>Work Made for Hire or  Independent Contractor</vt:lpstr>
      <vt:lpstr>Exclusive Rights</vt:lpstr>
      <vt:lpstr>Notice and Registration</vt:lpstr>
      <vt:lpstr>Copyright - Duration</vt:lpstr>
      <vt:lpstr>Copyright Infringement</vt:lpstr>
      <vt:lpstr>Copyright – Fair Use</vt:lpstr>
      <vt:lpstr>Timeliness of a Claim</vt:lpstr>
      <vt:lpstr>Limits on Damages</vt:lpstr>
      <vt:lpstr>DMCA NOTICES</vt:lpstr>
      <vt:lpstr>Copyright – Current Issues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Companies: Intellectual Property Checklist</dc:title>
  <dc:creator>RaymondMassie</dc:creator>
  <cp:lastModifiedBy>Karen Rose</cp:lastModifiedBy>
  <cp:revision>89</cp:revision>
  <cp:lastPrinted>2018-08-06T19:24:46Z</cp:lastPrinted>
  <dcterms:created xsi:type="dcterms:W3CDTF">2018-07-30T00:19:58Z</dcterms:created>
  <dcterms:modified xsi:type="dcterms:W3CDTF">2024-10-30T19:13:56Z</dcterms:modified>
</cp:coreProperties>
</file>