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82" r:id="rId2"/>
    <p:sldId id="297" r:id="rId3"/>
    <p:sldId id="298" r:id="rId4"/>
    <p:sldId id="299" r:id="rId5"/>
    <p:sldId id="300" r:id="rId6"/>
    <p:sldId id="418" r:id="rId7"/>
    <p:sldId id="419" r:id="rId8"/>
    <p:sldId id="301" r:id="rId9"/>
    <p:sldId id="302" r:id="rId10"/>
    <p:sldId id="303" r:id="rId11"/>
    <p:sldId id="304" r:id="rId12"/>
    <p:sldId id="285" r:id="rId13"/>
    <p:sldId id="291" r:id="rId14"/>
    <p:sldId id="292" r:id="rId15"/>
    <p:sldId id="293" r:id="rId16"/>
    <p:sldId id="420" r:id="rId17"/>
    <p:sldId id="421" r:id="rId18"/>
    <p:sldId id="294" r:id="rId19"/>
    <p:sldId id="296" r:id="rId20"/>
    <p:sldId id="295" r:id="rId21"/>
    <p:sldId id="422" r:id="rId22"/>
    <p:sldId id="287" r:id="rId23"/>
    <p:sldId id="423" r:id="rId24"/>
    <p:sldId id="288" r:id="rId25"/>
    <p:sldId id="289" r:id="rId26"/>
    <p:sldId id="290" r:id="rId27"/>
    <p:sldId id="424" r:id="rId28"/>
    <p:sldId id="425" r:id="rId29"/>
    <p:sldId id="426" r:id="rId30"/>
    <p:sldId id="427" r:id="rId31"/>
    <p:sldId id="428" r:id="rId32"/>
    <p:sldId id="429" r:id="rId33"/>
    <p:sldId id="430" r:id="rId34"/>
    <p:sldId id="43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p:restoredTop sz="94694"/>
  </p:normalViewPr>
  <p:slideViewPr>
    <p:cSldViewPr>
      <p:cViewPr varScale="1">
        <p:scale>
          <a:sx n="121" d="100"/>
          <a:sy n="121" d="100"/>
        </p:scale>
        <p:origin x="2112" y="176"/>
      </p:cViewPr>
      <p:guideLst>
        <p:guide orient="horz" pos="2160"/>
        <p:guide pos="2880"/>
      </p:guideLst>
    </p:cSldViewPr>
  </p:slideViewPr>
  <p:notesTextViewPr>
    <p:cViewPr>
      <p:scale>
        <a:sx n="3" d="2"/>
        <a:sy n="3" d="2"/>
      </p:scale>
      <p:origin x="0" y="0"/>
    </p:cViewPr>
  </p:notesTextViewPr>
  <p:sorterViewPr>
    <p:cViewPr>
      <p:scale>
        <a:sx n="100" d="100"/>
        <a:sy n="100" d="100"/>
      </p:scale>
      <p:origin x="0" y="-5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4C5F3C5-0398-41A8-8B53-1D3786F7EE67}" type="datetimeFigureOut">
              <a:rPr lang="en-US" smtClean="0"/>
              <a:t>10/31/24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672E724-5F3F-46E3-ADC1-A5155A629B65}" type="slidenum">
              <a:rPr lang="en-US" smtClean="0"/>
              <a:t>‹#›</a:t>
            </a:fld>
            <a:endParaRPr lang="en-US"/>
          </a:p>
        </p:txBody>
      </p:sp>
    </p:spTree>
    <p:extLst>
      <p:ext uri="{BB962C8B-B14F-4D97-AF65-F5344CB8AC3E}">
        <p14:creationId xmlns:p14="http://schemas.microsoft.com/office/powerpoint/2010/main" val="263933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2E724-5F3F-46E3-ADC1-A5155A629B65}" type="slidenum">
              <a:rPr lang="en-US" smtClean="0"/>
              <a:t>27</a:t>
            </a:fld>
            <a:endParaRPr lang="en-US"/>
          </a:p>
        </p:txBody>
      </p:sp>
    </p:spTree>
    <p:extLst>
      <p:ext uri="{BB962C8B-B14F-4D97-AF65-F5344CB8AC3E}">
        <p14:creationId xmlns:p14="http://schemas.microsoft.com/office/powerpoint/2010/main" val="420083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C94388-AA04-4821-881C-302B379FF057}"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C94388-AA04-4821-881C-302B379FF057}"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C94388-AA04-4821-881C-302B379FF057}"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C94388-AA04-4821-881C-302B379FF05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C94388-AA04-4821-881C-302B379FF057}"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45D8B-03D3-4FD5-85DB-58DB36BAA0A3}" type="datetimeFigureOut">
              <a:rPr lang="en-US" smtClean="0"/>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C94388-AA04-4821-881C-302B379FF057}"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D945D8B-03D3-4FD5-85DB-58DB36BAA0A3}" type="datetimeFigureOut">
              <a:rPr lang="en-US" smtClean="0"/>
              <a:t>10/31/24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DC94388-AA04-4821-881C-302B379FF057}"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EE479DE-7545-4423-927D-443CB8E84CC9}"/>
              </a:ext>
            </a:extLst>
          </p:cNvPr>
          <p:cNvPicPr>
            <a:picLocks noChangeAspect="1"/>
          </p:cNvPicPr>
          <p:nvPr/>
        </p:nvPicPr>
        <p:blipFill rotWithShape="1">
          <a:blip r:embed="rId2">
            <a:extLst>
              <a:ext uri="{28A0092B-C50C-407E-A947-70E740481C1C}">
                <a14:useLocalDpi xmlns:a14="http://schemas.microsoft.com/office/drawing/2010/main" val="0"/>
              </a:ext>
            </a:extLst>
          </a:blip>
          <a:srcRect l="36138"/>
          <a:stretch/>
        </p:blipFill>
        <p:spPr>
          <a:xfrm>
            <a:off x="1065363" y="859700"/>
            <a:ext cx="6857999" cy="5143499"/>
          </a:xfrm>
          <a:prstGeom prst="rect">
            <a:avLst/>
          </a:prstGeom>
        </p:spPr>
      </p:pic>
      <p:sp>
        <p:nvSpPr>
          <p:cNvPr id="4" name="Title 3"/>
          <p:cNvSpPr>
            <a:spLocks noGrp="1"/>
          </p:cNvSpPr>
          <p:nvPr>
            <p:ph type="title" idx="4294967295"/>
          </p:nvPr>
        </p:nvSpPr>
        <p:spPr>
          <a:xfrm>
            <a:off x="2571747" y="1059060"/>
            <a:ext cx="4000500" cy="495300"/>
          </a:xfrm>
        </p:spPr>
        <p:txBody>
          <a:bodyPr>
            <a:normAutofit/>
          </a:bodyPr>
          <a:lstStyle/>
          <a:p>
            <a:endParaRPr lang="en-US" sz="1500" dirty="0"/>
          </a:p>
        </p:txBody>
      </p:sp>
      <p:sp>
        <p:nvSpPr>
          <p:cNvPr id="5" name="Text Placeholder 4"/>
          <p:cNvSpPr>
            <a:spLocks noGrp="1"/>
          </p:cNvSpPr>
          <p:nvPr>
            <p:ph type="body" idx="4294967295"/>
          </p:nvPr>
        </p:nvSpPr>
        <p:spPr>
          <a:xfrm>
            <a:off x="1330578" y="3180905"/>
            <a:ext cx="6686549" cy="496190"/>
          </a:xfrm>
        </p:spPr>
        <p:txBody>
          <a:bodyPr>
            <a:noAutofit/>
          </a:bodyPr>
          <a:lstStyle/>
          <a:p>
            <a:pPr marL="0" indent="0">
              <a:spcBef>
                <a:spcPts val="0"/>
              </a:spcBef>
              <a:buNone/>
            </a:pPr>
            <a:r>
              <a:rPr lang="en-US" sz="4050" b="1" dirty="0">
                <a:solidFill>
                  <a:schemeClr val="accent1">
                    <a:lumMod val="75000"/>
                  </a:schemeClr>
                </a:solidFill>
                <a:latin typeface="Calibri" panose="020F0502020204030204" pitchFamily="34" charset="0"/>
                <a:ea typeface="Times New Roman" panose="02020603050405020304" pitchFamily="18" charset="0"/>
              </a:rPr>
              <a:t>Trademarks, Publicity Rights, and Endorsements Rules </a:t>
            </a:r>
            <a:endParaRPr lang="en-US" sz="4050" b="1" dirty="0">
              <a:solidFill>
                <a:schemeClr val="accent1">
                  <a:lumMod val="75000"/>
                </a:schemeClr>
              </a:solidFill>
              <a:latin typeface="Calibri" panose="020F0502020204030204" pitchFamily="34" charset="0"/>
              <a:ea typeface="Calibri" panose="020F0502020204030204" pitchFamily="34" charset="0"/>
            </a:endParaRPr>
          </a:p>
        </p:txBody>
      </p:sp>
      <p:sp>
        <p:nvSpPr>
          <p:cNvPr id="6" name="Content Placeholder 5"/>
          <p:cNvSpPr>
            <a:spLocks noGrp="1"/>
          </p:cNvSpPr>
          <p:nvPr>
            <p:ph sz="half" idx="4294967295"/>
          </p:nvPr>
        </p:nvSpPr>
        <p:spPr>
          <a:xfrm>
            <a:off x="3319057" y="5093405"/>
            <a:ext cx="2318349" cy="912243"/>
          </a:xfrm>
        </p:spPr>
        <p:txBody>
          <a:bodyPr>
            <a:normAutofit/>
          </a:bodyPr>
          <a:lstStyle/>
          <a:p>
            <a:pPr marL="0" indent="0">
              <a:lnSpc>
                <a:spcPct val="50000"/>
              </a:lnSpc>
              <a:buNone/>
            </a:pPr>
            <a:endParaRPr lang="en-US" sz="975" b="1" dirty="0">
              <a:solidFill>
                <a:srgbClr val="000000"/>
              </a:solidFill>
              <a:ea typeface="Times New Roman" panose="02020603050405020304" pitchFamily="18" charset="0"/>
            </a:endParaRPr>
          </a:p>
          <a:p>
            <a:pPr marL="0" indent="0" algn="just">
              <a:lnSpc>
                <a:spcPct val="50000"/>
              </a:lnSpc>
              <a:buNone/>
            </a:pPr>
            <a:r>
              <a:rPr lang="en-US" sz="975" b="1" dirty="0">
                <a:solidFill>
                  <a:srgbClr val="000000"/>
                </a:solidFill>
                <a:ea typeface="Times New Roman" panose="02020603050405020304" pitchFamily="18" charset="0"/>
              </a:rPr>
              <a:t>Neda Lajevardi </a:t>
            </a:r>
          </a:p>
          <a:p>
            <a:pPr marL="0" indent="0" algn="just">
              <a:lnSpc>
                <a:spcPct val="50000"/>
              </a:lnSpc>
              <a:buNone/>
            </a:pPr>
            <a:r>
              <a:rPr lang="en-US" sz="975" dirty="0">
                <a:solidFill>
                  <a:srgbClr val="000000"/>
                </a:solidFill>
                <a:ea typeface="Times New Roman" panose="02020603050405020304" pitchFamily="18" charset="0"/>
              </a:rPr>
              <a:t>Partner, Lott &amp; Fischer</a:t>
            </a:r>
            <a:endParaRPr lang="en-US" sz="975" dirty="0">
              <a:ea typeface="Calibri" panose="020F0502020204030204" pitchFamily="34" charset="0"/>
            </a:endParaRPr>
          </a:p>
          <a:p>
            <a:pPr marL="0" indent="0">
              <a:buNone/>
            </a:pPr>
            <a:endParaRPr lang="en-US" dirty="0"/>
          </a:p>
        </p:txBody>
      </p:sp>
      <p:sp>
        <p:nvSpPr>
          <p:cNvPr id="8" name="Content Placeholder 7"/>
          <p:cNvSpPr>
            <a:spLocks noGrp="1"/>
          </p:cNvSpPr>
          <p:nvPr>
            <p:ph sz="quarter" idx="4294967295"/>
          </p:nvPr>
        </p:nvSpPr>
        <p:spPr>
          <a:xfrm>
            <a:off x="4673852" y="5086057"/>
            <a:ext cx="2837012" cy="912243"/>
          </a:xfrm>
        </p:spPr>
        <p:txBody>
          <a:bodyPr>
            <a:normAutofit/>
          </a:bodyPr>
          <a:lstStyle/>
          <a:p>
            <a:pPr marL="0" indent="0" algn="r">
              <a:lnSpc>
                <a:spcPct val="50000"/>
              </a:lnSpc>
              <a:buNone/>
            </a:pPr>
            <a:endParaRPr lang="en-US" sz="975" b="1" dirty="0">
              <a:solidFill>
                <a:srgbClr val="000000"/>
              </a:solidFill>
              <a:ea typeface="Times New Roman" panose="02020603050405020304" pitchFamily="18" charset="0"/>
            </a:endParaRPr>
          </a:p>
          <a:p>
            <a:pPr marL="0" indent="0" algn="just">
              <a:lnSpc>
                <a:spcPct val="50000"/>
              </a:lnSpc>
              <a:buNone/>
            </a:pPr>
            <a:r>
              <a:rPr lang="en-US" sz="975" b="1" dirty="0">
                <a:solidFill>
                  <a:srgbClr val="000000"/>
                </a:solidFill>
                <a:ea typeface="Times New Roman" panose="02020603050405020304" pitchFamily="18" charset="0"/>
              </a:rPr>
              <a:t>Nicholas Spatola </a:t>
            </a:r>
            <a:endParaRPr lang="de-DE" sz="1350" b="1" dirty="0">
              <a:solidFill>
                <a:srgbClr val="000000"/>
              </a:solidFill>
              <a:latin typeface="Arial-Black"/>
              <a:ea typeface="Times New Roman" panose="02020603050405020304" pitchFamily="18" charset="0"/>
            </a:endParaRPr>
          </a:p>
          <a:p>
            <a:pPr marL="0" indent="0" algn="just">
              <a:lnSpc>
                <a:spcPct val="50000"/>
              </a:lnSpc>
              <a:buNone/>
            </a:pPr>
            <a:r>
              <a:rPr lang="en-US" sz="975" dirty="0">
                <a:solidFill>
                  <a:srgbClr val="000000"/>
                </a:solidFill>
                <a:ea typeface="Times New Roman" panose="02020603050405020304" pitchFamily="18" charset="0"/>
              </a:rPr>
              <a:t>Founder, Origins Law </a:t>
            </a:r>
          </a:p>
          <a:p>
            <a:pPr marL="0" indent="0" algn="just">
              <a:lnSpc>
                <a:spcPct val="50000"/>
              </a:lnSpc>
              <a:buNone/>
            </a:pPr>
            <a:r>
              <a:rPr lang="en-US" sz="975" dirty="0">
                <a:solidFill>
                  <a:srgbClr val="000000"/>
                </a:solidFill>
                <a:ea typeface="Times New Roman" panose="02020603050405020304" pitchFamily="18" charset="0"/>
              </a:rPr>
              <a:t>Adjunct Professor, NSU</a:t>
            </a:r>
          </a:p>
          <a:p>
            <a:pPr marL="0" indent="0">
              <a:lnSpc>
                <a:spcPct val="50000"/>
              </a:lnSpc>
              <a:buNone/>
            </a:pPr>
            <a:endParaRPr lang="en-US" sz="975" dirty="0">
              <a:ea typeface="Calibri" panose="020F0502020204030204" pitchFamily="34" charset="0"/>
            </a:endParaRPr>
          </a:p>
          <a:p>
            <a:pPr marL="0" indent="0">
              <a:lnSpc>
                <a:spcPct val="50000"/>
              </a:lnSpc>
              <a:buNone/>
            </a:pPr>
            <a:endParaRPr lang="en-US" sz="975" b="1" dirty="0">
              <a:solidFill>
                <a:srgbClr val="000000"/>
              </a:solidFill>
              <a:ea typeface="Times New Roman" panose="02020603050405020304" pitchFamily="18" charset="0"/>
            </a:endParaRPr>
          </a:p>
        </p:txBody>
      </p:sp>
      <p:pic>
        <p:nvPicPr>
          <p:cNvPr id="1030" name="Picture 6" descr="2024 Berger Entrepreneur Bootcamp banner">
            <a:extLst>
              <a:ext uri="{FF2B5EF4-FFF2-40B4-BE49-F238E27FC236}">
                <a16:creationId xmlns:a16="http://schemas.microsoft.com/office/drawing/2014/main" id="{2F809DDF-58F2-AA68-DE9E-5F767D79B7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97" y="1059060"/>
            <a:ext cx="4648200" cy="154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0814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81200"/>
            <a:ext cx="8381999" cy="5066115"/>
          </a:xfrm>
        </p:spPr>
        <p:txBody>
          <a:bodyPr>
            <a:normAutofit/>
          </a:bodyPr>
          <a:lstStyle/>
          <a:p>
            <a:pPr marL="627063" indent="-325438"/>
            <a:r>
              <a:rPr lang="en-US" sz="2000" dirty="0"/>
              <a:t>Providing Notice of Registration - ® - Allows money damages for infringement: </a:t>
            </a:r>
          </a:p>
          <a:p>
            <a:pPr marL="929006" lvl="1" indent="-325438">
              <a:buClr>
                <a:srgbClr val="31B6FD"/>
              </a:buClr>
            </a:pPr>
            <a:r>
              <a:rPr lang="en-US" sz="2000" dirty="0">
                <a:solidFill>
                  <a:srgbClr val="073E87"/>
                </a:solidFill>
              </a:rPr>
              <a:t>Unless proof the infringer had actual notice of registration, </a:t>
            </a:r>
          </a:p>
          <a:p>
            <a:pPr marL="1208406" lvl="2" indent="-325438">
              <a:buClr>
                <a:srgbClr val="31B6FD"/>
              </a:buClr>
            </a:pPr>
            <a:r>
              <a:rPr lang="en-US" sz="2100" dirty="0">
                <a:solidFill>
                  <a:srgbClr val="073E87"/>
                </a:solidFill>
              </a:rPr>
              <a:t>No ® = No claim for lost profits</a:t>
            </a:r>
          </a:p>
          <a:p>
            <a:pPr marL="1208406" lvl="2" indent="-325438">
              <a:buClr>
                <a:srgbClr val="31B6FD"/>
              </a:buClr>
            </a:pPr>
            <a:r>
              <a:rPr lang="en-US" sz="2000" dirty="0">
                <a:solidFill>
                  <a:srgbClr val="073E87"/>
                </a:solidFill>
              </a:rPr>
              <a:t>No ® = No money damages</a:t>
            </a:r>
          </a:p>
          <a:p>
            <a:pPr marL="627063" indent="0">
              <a:buNone/>
            </a:pPr>
            <a:endParaRPr lang="en-US" sz="2000" dirty="0"/>
          </a:p>
          <a:p>
            <a:pPr marL="627063" indent="-325438"/>
            <a:r>
              <a:rPr lang="en-US" sz="2000" dirty="0"/>
              <a:t>Infringement is:</a:t>
            </a:r>
          </a:p>
          <a:p>
            <a:pPr marL="1089025" indent="-461963"/>
            <a:r>
              <a:rPr lang="en-US" sz="2000" dirty="0"/>
              <a:t>The unauthorized use of a trademark on or in connection with goods and/or services in a manner that is likely to cause confusion, deception, or mistake about the source of the goods and/or services.</a:t>
            </a:r>
          </a:p>
          <a:p>
            <a:pPr marL="301625" indent="0">
              <a:buNone/>
            </a:pPr>
            <a:endParaRPr lang="en-US" sz="2000" dirty="0"/>
          </a:p>
          <a:p>
            <a:pPr marL="627063" indent="-325438"/>
            <a:r>
              <a:rPr lang="en-US" sz="2000" dirty="0"/>
              <a:t>43(a) – false designation of origin, false description </a:t>
            </a:r>
          </a:p>
          <a:p>
            <a:pPr marL="1027113" indent="-400050"/>
            <a:r>
              <a:rPr lang="en-US" sz="2000" dirty="0"/>
              <a:t>Federal unfair competition law</a:t>
            </a:r>
          </a:p>
          <a:p>
            <a:pPr marL="627063" indent="0">
              <a:buNone/>
            </a:pPr>
            <a:endParaRPr lang="en-US" sz="2000" dirty="0"/>
          </a:p>
          <a:p>
            <a:pPr marL="627063" indent="0">
              <a:buNone/>
            </a:pPr>
            <a:endParaRPr lang="en-US" sz="2000" dirty="0"/>
          </a:p>
          <a:p>
            <a:pPr marL="627063" indent="-325438"/>
            <a:endParaRPr lang="en-US" sz="2200" dirty="0"/>
          </a:p>
          <a:p>
            <a:pPr marL="0" lvl="0" indent="0">
              <a:buNone/>
            </a:pPr>
            <a:endParaRPr lang="en-US" dirty="0"/>
          </a:p>
          <a:p>
            <a:endParaRPr lang="en-US" dirty="0"/>
          </a:p>
        </p:txBody>
      </p:sp>
      <p:sp>
        <p:nvSpPr>
          <p:cNvPr id="3" name="Title 2"/>
          <p:cNvSpPr>
            <a:spLocks noGrp="1"/>
          </p:cNvSpPr>
          <p:nvPr>
            <p:ph type="title"/>
          </p:nvPr>
        </p:nvSpPr>
        <p:spPr>
          <a:xfrm>
            <a:off x="2819400" y="631405"/>
            <a:ext cx="3733800" cy="1566672"/>
          </a:xfrm>
        </p:spPr>
        <p:txBody>
          <a:bodyPr>
            <a:normAutofit/>
          </a:bodyPr>
          <a:lstStyle/>
          <a:p>
            <a:r>
              <a:rPr lang="en-US" sz="4000" b="1" dirty="0"/>
              <a:t>Remedies</a:t>
            </a:r>
          </a:p>
        </p:txBody>
      </p:sp>
    </p:spTree>
    <p:extLst>
      <p:ext uri="{BB962C8B-B14F-4D97-AF65-F5344CB8AC3E}">
        <p14:creationId xmlns:p14="http://schemas.microsoft.com/office/powerpoint/2010/main" val="427353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1000"/>
                                        <p:tgtEl>
                                          <p:spTgt spid="2">
                                            <p:txEl>
                                              <p:pRg st="9" end="9"/>
                                            </p:txEl>
                                          </p:spTgt>
                                        </p:tgtEl>
                                      </p:cBhvr>
                                    </p:animEffect>
                                    <p:anim calcmode="lin" valueType="num">
                                      <p:cBhvr>
                                        <p:cTn id="2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153399" cy="2971800"/>
          </a:xfrm>
        </p:spPr>
        <p:txBody>
          <a:bodyPr>
            <a:normAutofit/>
          </a:bodyPr>
          <a:lstStyle/>
          <a:p>
            <a:pPr marL="627063" indent="-325438"/>
            <a:r>
              <a:rPr lang="en-US" sz="2000"/>
              <a:t>Relief</a:t>
            </a:r>
          </a:p>
          <a:p>
            <a:pPr marL="1027113" indent="-400050"/>
            <a:r>
              <a:rPr lang="en-US" sz="2000"/>
              <a:t>Injunctions to prevent infringement</a:t>
            </a:r>
          </a:p>
          <a:p>
            <a:pPr marL="1027113" indent="-400050"/>
            <a:r>
              <a:rPr lang="en-US" sz="2000"/>
              <a:t>Seize and destroy infringing articles</a:t>
            </a:r>
          </a:p>
          <a:p>
            <a:pPr marL="1027113" indent="-400050"/>
            <a:r>
              <a:rPr lang="en-US" sz="2000"/>
              <a:t>Recover (1) defendant’s profits, (2) damages sustained by plaintiff, (3) costs of action</a:t>
            </a:r>
          </a:p>
          <a:p>
            <a:pPr marL="1027113" indent="-400050"/>
            <a:r>
              <a:rPr lang="en-US" sz="2000"/>
              <a:t>Court can multiply damages 3x</a:t>
            </a:r>
          </a:p>
          <a:p>
            <a:pPr marL="1027113" indent="-400050"/>
            <a:r>
              <a:rPr lang="en-US" sz="2000"/>
              <a:t>Court may award attorney’s fees in exceptional cases</a:t>
            </a:r>
            <a:endParaRPr lang="en-US" sz="2000" dirty="0"/>
          </a:p>
        </p:txBody>
      </p:sp>
      <p:sp>
        <p:nvSpPr>
          <p:cNvPr id="3" name="Title 2"/>
          <p:cNvSpPr>
            <a:spLocks noGrp="1"/>
          </p:cNvSpPr>
          <p:nvPr>
            <p:ph type="title"/>
          </p:nvPr>
        </p:nvSpPr>
        <p:spPr>
          <a:xfrm>
            <a:off x="2247899" y="751418"/>
            <a:ext cx="4572000" cy="1566672"/>
          </a:xfrm>
        </p:spPr>
        <p:txBody>
          <a:bodyPr>
            <a:normAutofit/>
          </a:bodyPr>
          <a:lstStyle/>
          <a:p>
            <a:r>
              <a:rPr lang="en-US" sz="4000" b="1"/>
              <a:t>Remedies</a:t>
            </a:r>
            <a:endParaRPr lang="en-US" sz="4000" b="1" dirty="0"/>
          </a:p>
        </p:txBody>
      </p:sp>
      <p:sp>
        <p:nvSpPr>
          <p:cNvPr id="7" name="TextBox 6"/>
          <p:cNvSpPr txBox="1"/>
          <p:nvPr/>
        </p:nvSpPr>
        <p:spPr>
          <a:xfrm>
            <a:off x="791308" y="1676048"/>
            <a:ext cx="1388533" cy="369332"/>
          </a:xfrm>
          <a:prstGeom prst="rect">
            <a:avLst/>
          </a:prstGeom>
          <a:noFill/>
        </p:spPr>
        <p:txBody>
          <a:bodyPr wrap="square" rtlCol="0">
            <a:spAutoFit/>
          </a:bodyPr>
          <a:lstStyle/>
          <a:p>
            <a:r>
              <a:rPr lang="en-US" dirty="0">
                <a:solidFill>
                  <a:srgbClr val="0070C0"/>
                </a:solidFill>
              </a:rPr>
              <a:t>(continued)</a:t>
            </a:r>
          </a:p>
        </p:txBody>
      </p:sp>
    </p:spTree>
    <p:extLst>
      <p:ext uri="{BB962C8B-B14F-4D97-AF65-F5344CB8AC3E}">
        <p14:creationId xmlns:p14="http://schemas.microsoft.com/office/powerpoint/2010/main" val="3856175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78100"/>
            <a:ext cx="8686800" cy="3810000"/>
          </a:xfrm>
        </p:spPr>
        <p:txBody>
          <a:bodyPr>
            <a:normAutofit/>
          </a:bodyPr>
          <a:lstStyle/>
          <a:p>
            <a:pPr marL="0" lvl="0" indent="0" algn="just">
              <a:buNone/>
            </a:pPr>
            <a:r>
              <a:rPr lang="en-US" sz="2000" b="1" dirty="0">
                <a:latin typeface="Candara" panose="020E0502030303020204" pitchFamily="34" charset="0"/>
              </a:rPr>
              <a:t>Truth in advertising is important in all media, whether they have been around for decades (like television and magazines) or are relatively new (like blogs and social media).</a:t>
            </a:r>
          </a:p>
          <a:p>
            <a:pPr marL="0" lvl="0" indent="0" algn="just">
              <a:buNone/>
            </a:pPr>
            <a:endParaRPr lang="en-US" sz="2000" b="1" dirty="0">
              <a:latin typeface="Candara" panose="020E0502030303020204" pitchFamily="34" charset="0"/>
            </a:endParaRPr>
          </a:p>
          <a:p>
            <a:pPr marL="0" lvl="0" indent="0" algn="just">
              <a:buNone/>
            </a:pPr>
            <a:endParaRPr lang="en-US" sz="2000" dirty="0">
              <a:latin typeface="Candara" panose="020E0502030303020204" pitchFamily="34" charset="0"/>
            </a:endParaRPr>
          </a:p>
          <a:p>
            <a:pPr marL="0" indent="0" algn="just">
              <a:buNone/>
            </a:pPr>
            <a:endParaRPr lang="en-US" sz="2000" dirty="0">
              <a:latin typeface="Candara" panose="020E0502030303020204" pitchFamily="34" charset="0"/>
            </a:endParaRPr>
          </a:p>
        </p:txBody>
      </p:sp>
      <p:sp>
        <p:nvSpPr>
          <p:cNvPr id="5" name="Title 4"/>
          <p:cNvSpPr>
            <a:spLocks noGrp="1"/>
          </p:cNvSpPr>
          <p:nvPr>
            <p:ph type="title"/>
          </p:nvPr>
        </p:nvSpPr>
        <p:spPr>
          <a:xfrm>
            <a:off x="457200" y="304800"/>
            <a:ext cx="8229600" cy="1252728"/>
          </a:xfrm>
        </p:spPr>
        <p:txBody>
          <a:bodyPr>
            <a:normAutofit fontScale="90000"/>
          </a:bodyPr>
          <a:lstStyle/>
          <a:p>
            <a:r>
              <a:rPr lang="en-US" b="1" dirty="0">
                <a:latin typeface="+mn-lt"/>
              </a:rPr>
              <a:t>Endorsements, Testimonials, and Reviews</a:t>
            </a:r>
            <a:endParaRPr lang="en-US" dirty="0"/>
          </a:p>
        </p:txBody>
      </p:sp>
      <p:pic>
        <p:nvPicPr>
          <p:cNvPr id="3" name="Picture 1" descr="page722image16497280">
            <a:extLst>
              <a:ext uri="{FF2B5EF4-FFF2-40B4-BE49-F238E27FC236}">
                <a16:creationId xmlns:a16="http://schemas.microsoft.com/office/drawing/2014/main" id="{1BD3A6EF-CD73-C8F0-AD97-F1409F4E0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429000"/>
            <a:ext cx="320550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ge722image16487296">
            <a:extLst>
              <a:ext uri="{FF2B5EF4-FFF2-40B4-BE49-F238E27FC236}">
                <a16:creationId xmlns:a16="http://schemas.microsoft.com/office/drawing/2014/main" id="{7E0B10EF-427E-AA1C-7772-58B22F053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429000"/>
            <a:ext cx="1886460"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6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D4B1F-416C-B759-611F-344A69CB1C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549844-18D1-DDDC-9ADB-593698F15ED1}"/>
              </a:ext>
            </a:extLst>
          </p:cNvPr>
          <p:cNvSpPr>
            <a:spLocks noGrp="1"/>
          </p:cNvSpPr>
          <p:nvPr>
            <p:ph idx="1"/>
          </p:nvPr>
        </p:nvSpPr>
        <p:spPr>
          <a:xfrm>
            <a:off x="550986" y="2590800"/>
            <a:ext cx="8153399" cy="4144963"/>
          </a:xfrm>
        </p:spPr>
        <p:txBody>
          <a:bodyPr>
            <a:normAutofit/>
          </a:bodyPr>
          <a:lstStyle/>
          <a:p>
            <a:r>
              <a:rPr lang="en-US" sz="2000" b="1" dirty="0"/>
              <a:t>Main Points:</a:t>
            </a:r>
          </a:p>
          <a:p>
            <a:pPr marL="688975" lvl="0" indent="-401638"/>
            <a:r>
              <a:rPr lang="en-US" sz="2000" b="1" dirty="0"/>
              <a:t>Definition: </a:t>
            </a:r>
            <a:r>
              <a:rPr lang="en-US" sz="2000" dirty="0"/>
              <a:t>Endorsement rules, primarily under FTC guidelines, regulate how brand relationships must be disclosed.</a:t>
            </a:r>
            <a:br>
              <a:rPr lang="en-US" sz="2000" dirty="0"/>
            </a:br>
            <a:endParaRPr lang="en-US" sz="2000" dirty="0"/>
          </a:p>
          <a:p>
            <a:pPr marL="688975" lvl="0" indent="-401638"/>
            <a:r>
              <a:rPr lang="en-US" sz="2000" b="1" dirty="0"/>
              <a:t>Importance: </a:t>
            </a:r>
            <a:r>
              <a:rPr lang="en-US" sz="2000" dirty="0"/>
              <a:t>Transparency is key to avoiding misleading consumers. Consumers need to know when someone promoting a product is compensated.</a:t>
            </a:r>
            <a:br>
              <a:rPr lang="en-US" sz="2000" dirty="0"/>
            </a:br>
            <a:endParaRPr lang="en-US" sz="2000" dirty="0"/>
          </a:p>
          <a:p>
            <a:pPr marL="688975" lvl="0" indent="-401638"/>
            <a:r>
              <a:rPr lang="en-US" sz="2000" b="1" dirty="0"/>
              <a:t>Material Connections: </a:t>
            </a:r>
            <a:r>
              <a:rPr lang="en-US" sz="2000" dirty="0"/>
              <a:t>Any paid endorsements or “material connections” must be disclosed to the public.</a:t>
            </a:r>
            <a:endParaRPr lang="en-US" dirty="0"/>
          </a:p>
        </p:txBody>
      </p:sp>
      <p:sp>
        <p:nvSpPr>
          <p:cNvPr id="8" name="Title 2">
            <a:extLst>
              <a:ext uri="{FF2B5EF4-FFF2-40B4-BE49-F238E27FC236}">
                <a16:creationId xmlns:a16="http://schemas.microsoft.com/office/drawing/2014/main" id="{5FB2C3FC-1EB8-A8BC-0A36-FCF31CB34519}"/>
              </a:ext>
            </a:extLst>
          </p:cNvPr>
          <p:cNvSpPr txBox="1">
            <a:spLocks/>
          </p:cNvSpPr>
          <p:nvPr/>
        </p:nvSpPr>
        <p:spPr>
          <a:xfrm>
            <a:off x="381000" y="84984"/>
            <a:ext cx="8382000" cy="156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Introduction to Endorsement Rules</a:t>
            </a:r>
          </a:p>
        </p:txBody>
      </p:sp>
    </p:spTree>
    <p:extLst>
      <p:ext uri="{BB962C8B-B14F-4D97-AF65-F5344CB8AC3E}">
        <p14:creationId xmlns:p14="http://schemas.microsoft.com/office/powerpoint/2010/main" val="609200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76357-4905-4699-715B-63A6C86AC81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0B8E13-11D0-2691-67F2-7E51F61F2872}"/>
              </a:ext>
            </a:extLst>
          </p:cNvPr>
          <p:cNvSpPr>
            <a:spLocks noGrp="1"/>
          </p:cNvSpPr>
          <p:nvPr>
            <p:ph idx="1"/>
          </p:nvPr>
        </p:nvSpPr>
        <p:spPr>
          <a:xfrm>
            <a:off x="228600" y="2133600"/>
            <a:ext cx="4783013" cy="4144963"/>
          </a:xfrm>
        </p:spPr>
        <p:txBody>
          <a:bodyPr>
            <a:normAutofit/>
          </a:bodyPr>
          <a:lstStyle/>
          <a:p>
            <a:r>
              <a:rPr lang="en-US" sz="2000" b="1" dirty="0"/>
              <a:t>Disclosure Requirements: </a:t>
            </a:r>
          </a:p>
          <a:p>
            <a:pPr lvl="1"/>
            <a:r>
              <a:rPr lang="en-US" sz="2000" b="1" dirty="0"/>
              <a:t> </a:t>
            </a:r>
            <a:r>
              <a:rPr lang="en-US" sz="2000" dirty="0"/>
              <a:t>Clear and conspicuous disclosure </a:t>
            </a:r>
            <a:br>
              <a:rPr lang="en-US" sz="2000" dirty="0"/>
            </a:br>
            <a:r>
              <a:rPr lang="en-US" sz="2000" dirty="0"/>
              <a:t> required on any platform.</a:t>
            </a:r>
            <a:br>
              <a:rPr lang="en-US" sz="2000" dirty="0"/>
            </a:br>
            <a:endParaRPr lang="en-US" sz="2000" dirty="0"/>
          </a:p>
          <a:p>
            <a:pPr marL="688975" lvl="0" indent="-401638"/>
            <a:r>
              <a:rPr lang="en-US" sz="2000" b="1" dirty="0"/>
              <a:t>Material Connection: </a:t>
            </a:r>
            <a:r>
              <a:rPr lang="en-US" sz="2000" dirty="0"/>
              <a:t>This includes payment, free products, discounts, or benefits.</a:t>
            </a:r>
            <a:br>
              <a:rPr lang="en-US" sz="2000" dirty="0"/>
            </a:br>
            <a:endParaRPr lang="en-US" sz="2000" dirty="0"/>
          </a:p>
          <a:p>
            <a:pPr marL="688975" lvl="0" indent="-401638"/>
            <a:r>
              <a:rPr lang="en-US" sz="2000" b="1" dirty="0"/>
              <a:t>Placement of Disclosure: </a:t>
            </a:r>
            <a:r>
              <a:rPr lang="en-US" sz="2000" dirty="0"/>
              <a:t>Disclosures should be at the start of posts, not buried in hashtags or at the end.</a:t>
            </a:r>
            <a:endParaRPr lang="en-US" dirty="0"/>
          </a:p>
        </p:txBody>
      </p:sp>
      <p:sp>
        <p:nvSpPr>
          <p:cNvPr id="8" name="Title 2">
            <a:extLst>
              <a:ext uri="{FF2B5EF4-FFF2-40B4-BE49-F238E27FC236}">
                <a16:creationId xmlns:a16="http://schemas.microsoft.com/office/drawing/2014/main" id="{07AEA3B2-2037-BCF4-DB72-60A33DD9F65C}"/>
              </a:ext>
            </a:extLst>
          </p:cNvPr>
          <p:cNvSpPr txBox="1">
            <a:spLocks/>
          </p:cNvSpPr>
          <p:nvPr/>
        </p:nvSpPr>
        <p:spPr>
          <a:xfrm>
            <a:off x="381000" y="152400"/>
            <a:ext cx="8382000" cy="156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FTC Guidelines on Endorsements</a:t>
            </a:r>
          </a:p>
        </p:txBody>
      </p:sp>
      <p:pic>
        <p:nvPicPr>
          <p:cNvPr id="7" name="Picture 6">
            <a:extLst>
              <a:ext uri="{FF2B5EF4-FFF2-40B4-BE49-F238E27FC236}">
                <a16:creationId xmlns:a16="http://schemas.microsoft.com/office/drawing/2014/main" id="{D35BA737-4984-45B3-38F3-E5447EAF9B43}"/>
              </a:ext>
            </a:extLst>
          </p:cNvPr>
          <p:cNvPicPr>
            <a:picLocks noChangeAspect="1"/>
          </p:cNvPicPr>
          <p:nvPr/>
        </p:nvPicPr>
        <p:blipFill>
          <a:blip r:embed="rId2"/>
          <a:stretch>
            <a:fillRect/>
          </a:stretch>
        </p:blipFill>
        <p:spPr>
          <a:xfrm>
            <a:off x="4705350" y="1524000"/>
            <a:ext cx="4057650" cy="5410200"/>
          </a:xfrm>
          <a:prstGeom prst="rect">
            <a:avLst/>
          </a:prstGeom>
        </p:spPr>
      </p:pic>
    </p:spTree>
    <p:extLst>
      <p:ext uri="{BB962C8B-B14F-4D97-AF65-F5344CB8AC3E}">
        <p14:creationId xmlns:p14="http://schemas.microsoft.com/office/powerpoint/2010/main" val="4055050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290C-BDE4-F5D6-DC4E-EA8A8BE39CF5}"/>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554FE345-0A2A-5C0F-8D4D-BD80F724E289}"/>
              </a:ext>
            </a:extLst>
          </p:cNvPr>
          <p:cNvSpPr txBox="1">
            <a:spLocks/>
          </p:cNvSpPr>
          <p:nvPr/>
        </p:nvSpPr>
        <p:spPr>
          <a:xfrm>
            <a:off x="381000" y="109728"/>
            <a:ext cx="8382000" cy="156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FTC Guidelines on Endorsements</a:t>
            </a:r>
          </a:p>
        </p:txBody>
      </p:sp>
      <p:pic>
        <p:nvPicPr>
          <p:cNvPr id="6" name="Picture 5">
            <a:extLst>
              <a:ext uri="{FF2B5EF4-FFF2-40B4-BE49-F238E27FC236}">
                <a16:creationId xmlns:a16="http://schemas.microsoft.com/office/drawing/2014/main" id="{DE927185-CF55-6686-6CD2-350C1ED2A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676400"/>
            <a:ext cx="4038600" cy="5384800"/>
          </a:xfrm>
          <a:prstGeom prst="rect">
            <a:avLst/>
          </a:prstGeom>
        </p:spPr>
      </p:pic>
      <p:pic>
        <p:nvPicPr>
          <p:cNvPr id="10" name="Picture 9">
            <a:extLst>
              <a:ext uri="{FF2B5EF4-FFF2-40B4-BE49-F238E27FC236}">
                <a16:creationId xmlns:a16="http://schemas.microsoft.com/office/drawing/2014/main" id="{8602085D-AE05-A6EB-3551-772626F6F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0"/>
            <a:ext cx="3997960" cy="5330613"/>
          </a:xfrm>
          <a:prstGeom prst="rect">
            <a:avLst/>
          </a:prstGeom>
        </p:spPr>
      </p:pic>
    </p:spTree>
    <p:extLst>
      <p:ext uri="{BB962C8B-B14F-4D97-AF65-F5344CB8AC3E}">
        <p14:creationId xmlns:p14="http://schemas.microsoft.com/office/powerpoint/2010/main" val="3789764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C7E9-826E-757A-0EA7-DFAB10FB3BA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3F2346-C90F-8B00-B611-6282F7CC43EE}"/>
              </a:ext>
            </a:extLst>
          </p:cNvPr>
          <p:cNvSpPr>
            <a:spLocks noGrp="1"/>
          </p:cNvSpPr>
          <p:nvPr>
            <p:ph idx="1"/>
          </p:nvPr>
        </p:nvSpPr>
        <p:spPr>
          <a:xfrm>
            <a:off x="550986" y="2590800"/>
            <a:ext cx="8153399" cy="4144963"/>
          </a:xfrm>
        </p:spPr>
        <p:txBody>
          <a:bodyPr>
            <a:normAutofit/>
          </a:bodyPr>
          <a:lstStyle/>
          <a:p>
            <a:r>
              <a:rPr lang="en-US" sz="2000" b="1" dirty="0"/>
              <a:t>Employee Endorsements: </a:t>
            </a:r>
            <a:r>
              <a:rPr lang="en-US" sz="2000" dirty="0"/>
              <a:t>If employees endorse products publicly, they should disclose any material connections.</a:t>
            </a:r>
            <a:br>
              <a:rPr lang="en-US" sz="2000" dirty="0"/>
            </a:br>
            <a:endParaRPr lang="en-US" sz="2000" dirty="0"/>
          </a:p>
          <a:p>
            <a:r>
              <a:rPr lang="en-US" sz="2000" b="1" dirty="0"/>
              <a:t>Expert Endorsements: </a:t>
            </a:r>
          </a:p>
          <a:p>
            <a:pPr lvl="1"/>
            <a:r>
              <a:rPr lang="en-US" sz="2000" dirty="0"/>
              <a:t>Representing endorser is an expert - qualifications must in fact give the endorser </a:t>
            </a:r>
            <a:r>
              <a:rPr lang="en-US" sz="2000" dirty="0">
                <a:latin typeface="Candara" panose="020E0502030303020204" pitchFamily="34" charset="0"/>
              </a:rPr>
              <a:t>the expertise that he or she is represented as possessing with respect to the endorsement. </a:t>
            </a:r>
          </a:p>
          <a:p>
            <a:pPr lvl="1"/>
            <a:r>
              <a:rPr lang="en-US" sz="2000" dirty="0">
                <a:latin typeface="Candara" panose="020E0502030303020204" pitchFamily="34" charset="0"/>
              </a:rPr>
              <a:t>Endorsement must be supported by actual expertise regardless of opinion or personal taste. </a:t>
            </a:r>
          </a:p>
        </p:txBody>
      </p:sp>
      <p:sp>
        <p:nvSpPr>
          <p:cNvPr id="8" name="Title 2">
            <a:extLst>
              <a:ext uri="{FF2B5EF4-FFF2-40B4-BE49-F238E27FC236}">
                <a16:creationId xmlns:a16="http://schemas.microsoft.com/office/drawing/2014/main" id="{688C734B-8B6A-61B9-D45F-2CC00EED434A}"/>
              </a:ext>
            </a:extLst>
          </p:cNvPr>
          <p:cNvSpPr txBox="1">
            <a:spLocks/>
          </p:cNvSpPr>
          <p:nvPr/>
        </p:nvSpPr>
        <p:spPr>
          <a:xfrm>
            <a:off x="381000" y="84984"/>
            <a:ext cx="8382000" cy="156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Introduction to Endorsement Rules</a:t>
            </a:r>
          </a:p>
        </p:txBody>
      </p:sp>
    </p:spTree>
    <p:extLst>
      <p:ext uri="{BB962C8B-B14F-4D97-AF65-F5344CB8AC3E}">
        <p14:creationId xmlns:p14="http://schemas.microsoft.com/office/powerpoint/2010/main" val="958902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3C6AC-414F-D8FF-4081-C7861E2BBE3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100C9F-E1CB-768A-6970-680BAC4D2501}"/>
              </a:ext>
            </a:extLst>
          </p:cNvPr>
          <p:cNvSpPr>
            <a:spLocks noGrp="1"/>
          </p:cNvSpPr>
          <p:nvPr>
            <p:ph idx="1"/>
          </p:nvPr>
        </p:nvSpPr>
        <p:spPr>
          <a:xfrm>
            <a:off x="550986" y="1905000"/>
            <a:ext cx="5468813" cy="4830763"/>
          </a:xfrm>
        </p:spPr>
        <p:txBody>
          <a:bodyPr>
            <a:normAutofit/>
          </a:bodyPr>
          <a:lstStyle/>
          <a:p>
            <a:r>
              <a:rPr lang="en-US" sz="2000" b="1" dirty="0"/>
              <a:t>Disclosure of Material Connections: </a:t>
            </a:r>
          </a:p>
          <a:p>
            <a:pPr lvl="1"/>
            <a:r>
              <a:rPr lang="en-US" sz="2000" dirty="0"/>
              <a:t>When a connection exists between the endorser and the seller of the advertised product that might materially affect the weight or credibility of the endorsement, such connection must be fully disclosed.</a:t>
            </a:r>
            <a:br>
              <a:rPr lang="en-US" sz="2000" dirty="0"/>
            </a:br>
            <a:r>
              <a:rPr lang="en-US" sz="2000" dirty="0"/>
              <a:t> </a:t>
            </a:r>
          </a:p>
          <a:p>
            <a:pPr lvl="1"/>
            <a:r>
              <a:rPr lang="en-US" sz="2000" b="1" dirty="0">
                <a:latin typeface="Candara" panose="020E0502030303020204" pitchFamily="34" charset="0"/>
              </a:rPr>
              <a:t>Material Connections Defined: </a:t>
            </a:r>
          </a:p>
          <a:p>
            <a:pPr lvl="2"/>
            <a:r>
              <a:rPr lang="en-US" sz="1800" dirty="0">
                <a:latin typeface="Candara" panose="020E0502030303020204" pitchFamily="34" charset="0"/>
              </a:rPr>
              <a:t>Payment, free products, discounts, </a:t>
            </a:r>
            <a:br>
              <a:rPr lang="en-US" sz="1800" dirty="0">
                <a:latin typeface="Candara" panose="020E0502030303020204" pitchFamily="34" charset="0"/>
              </a:rPr>
            </a:br>
            <a:r>
              <a:rPr lang="en-US" sz="1800" dirty="0">
                <a:latin typeface="Candara" panose="020E0502030303020204" pitchFamily="34" charset="0"/>
              </a:rPr>
              <a:t>or other benefits count as material connections that require disclosure. </a:t>
            </a:r>
          </a:p>
          <a:p>
            <a:pPr lvl="2"/>
            <a:r>
              <a:rPr lang="en-US" sz="1800" dirty="0">
                <a:latin typeface="Candara" panose="020E0502030303020204" pitchFamily="34" charset="0"/>
              </a:rPr>
              <a:t>Disclosures must be clear and </a:t>
            </a:r>
            <a:br>
              <a:rPr lang="en-US" sz="1800" dirty="0">
                <a:latin typeface="Candara" panose="020E0502030303020204" pitchFamily="34" charset="0"/>
              </a:rPr>
            </a:br>
            <a:r>
              <a:rPr lang="en-US" sz="1800" dirty="0">
                <a:latin typeface="Candara" panose="020E0502030303020204" pitchFamily="34" charset="0"/>
              </a:rPr>
              <a:t>conspicuous so consumers </a:t>
            </a:r>
            <a:br>
              <a:rPr lang="en-US" sz="1800" dirty="0">
                <a:latin typeface="Candara" panose="020E0502030303020204" pitchFamily="34" charset="0"/>
              </a:rPr>
            </a:br>
            <a:r>
              <a:rPr lang="en-US" sz="1800" dirty="0">
                <a:latin typeface="Candara" panose="020E0502030303020204" pitchFamily="34" charset="0"/>
              </a:rPr>
              <a:t>understand the relationship.</a:t>
            </a:r>
          </a:p>
        </p:txBody>
      </p:sp>
      <p:sp>
        <p:nvSpPr>
          <p:cNvPr id="8" name="Title 2">
            <a:extLst>
              <a:ext uri="{FF2B5EF4-FFF2-40B4-BE49-F238E27FC236}">
                <a16:creationId xmlns:a16="http://schemas.microsoft.com/office/drawing/2014/main" id="{BAD3DA94-5274-6190-7CA3-6D0A11A20E94}"/>
              </a:ext>
            </a:extLst>
          </p:cNvPr>
          <p:cNvSpPr txBox="1">
            <a:spLocks/>
          </p:cNvSpPr>
          <p:nvPr/>
        </p:nvSpPr>
        <p:spPr>
          <a:xfrm>
            <a:off x="381000" y="84984"/>
            <a:ext cx="8382000" cy="156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Introduction to Endorsement Rules</a:t>
            </a:r>
          </a:p>
        </p:txBody>
      </p:sp>
      <p:pic>
        <p:nvPicPr>
          <p:cNvPr id="4" name="Picture 3">
            <a:extLst>
              <a:ext uri="{FF2B5EF4-FFF2-40B4-BE49-F238E27FC236}">
                <a16:creationId xmlns:a16="http://schemas.microsoft.com/office/drawing/2014/main" id="{11CF3B90-9AA3-9078-BE89-346681391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19200"/>
            <a:ext cx="4057650" cy="5410200"/>
          </a:xfrm>
          <a:prstGeom prst="rect">
            <a:avLst/>
          </a:prstGeom>
        </p:spPr>
      </p:pic>
    </p:spTree>
    <p:extLst>
      <p:ext uri="{BB962C8B-B14F-4D97-AF65-F5344CB8AC3E}">
        <p14:creationId xmlns:p14="http://schemas.microsoft.com/office/powerpoint/2010/main" val="2757270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98012-E9BB-5758-A6F0-50089BFA076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41BDF6-3CDD-C6FF-1B46-9C2933F6B378}"/>
              </a:ext>
            </a:extLst>
          </p:cNvPr>
          <p:cNvSpPr>
            <a:spLocks noGrp="1"/>
          </p:cNvSpPr>
          <p:nvPr>
            <p:ph idx="1"/>
          </p:nvPr>
        </p:nvSpPr>
        <p:spPr>
          <a:xfrm>
            <a:off x="76200" y="2590800"/>
            <a:ext cx="5638800" cy="4144963"/>
          </a:xfrm>
        </p:spPr>
        <p:txBody>
          <a:bodyPr>
            <a:normAutofit/>
          </a:bodyPr>
          <a:lstStyle/>
          <a:p>
            <a:r>
              <a:rPr lang="en-US" sz="2000" b="1" dirty="0"/>
              <a:t>Florida Deceptive and Unfair Trade Practices Act (FDUTPA):</a:t>
            </a:r>
          </a:p>
          <a:p>
            <a:pPr marL="688975" lvl="0" indent="-401638"/>
            <a:r>
              <a:rPr lang="en-US" sz="2000" dirty="0"/>
              <a:t>Florida aligns with FTC guidelines under FDUTPA, which penalizes deceptive practices.</a:t>
            </a:r>
          </a:p>
          <a:p>
            <a:pPr marL="688975" lvl="0" indent="-401638"/>
            <a:r>
              <a:rPr lang="en-US" sz="2000" b="1" dirty="0"/>
              <a:t>Influencer and Brand Liability: </a:t>
            </a:r>
            <a:r>
              <a:rPr lang="en-US" sz="2000" dirty="0"/>
              <a:t>Both brands and influencers can be held liable under Florida’s consumer protection laws if endorsements are deceptive.</a:t>
            </a:r>
          </a:p>
          <a:p>
            <a:pPr marL="688975" lvl="0" indent="-401638"/>
            <a:r>
              <a:rPr lang="en-US" sz="2000" b="1" dirty="0"/>
              <a:t>Example – Lord &amp; Taylor Case: </a:t>
            </a:r>
            <a:r>
              <a:rPr lang="en-US" sz="2000" dirty="0"/>
              <a:t>Lord &amp; Taylor was fined for failing to require influencers to disclose that their posts were sponsored.</a:t>
            </a:r>
            <a:endParaRPr lang="en-US" dirty="0"/>
          </a:p>
        </p:txBody>
      </p:sp>
      <p:sp>
        <p:nvSpPr>
          <p:cNvPr id="8" name="Title 2">
            <a:extLst>
              <a:ext uri="{FF2B5EF4-FFF2-40B4-BE49-F238E27FC236}">
                <a16:creationId xmlns:a16="http://schemas.microsoft.com/office/drawing/2014/main" id="{76DAA1C6-886D-4214-EA9E-B29E16FF02AF}"/>
              </a:ext>
            </a:extLst>
          </p:cNvPr>
          <p:cNvSpPr txBox="1">
            <a:spLocks/>
          </p:cNvSpPr>
          <p:nvPr/>
        </p:nvSpPr>
        <p:spPr>
          <a:xfrm>
            <a:off x="381000" y="212429"/>
            <a:ext cx="8382000" cy="156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Florida-Specific Insights on Endorsement Compliance</a:t>
            </a:r>
          </a:p>
        </p:txBody>
      </p:sp>
      <p:pic>
        <p:nvPicPr>
          <p:cNvPr id="5" name="Picture 4">
            <a:extLst>
              <a:ext uri="{FF2B5EF4-FFF2-40B4-BE49-F238E27FC236}">
                <a16:creationId xmlns:a16="http://schemas.microsoft.com/office/drawing/2014/main" id="{5737E712-67F7-97F9-1087-D62AF635E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895600"/>
            <a:ext cx="2184995" cy="3073400"/>
          </a:xfrm>
          <a:prstGeom prst="rect">
            <a:avLst/>
          </a:prstGeom>
        </p:spPr>
      </p:pic>
      <p:pic>
        <p:nvPicPr>
          <p:cNvPr id="7" name="Picture 6">
            <a:extLst>
              <a:ext uri="{FF2B5EF4-FFF2-40B4-BE49-F238E27FC236}">
                <a16:creationId xmlns:a16="http://schemas.microsoft.com/office/drawing/2014/main" id="{698E6FF7-8BE9-7E3C-2445-7F6D9A6F8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561927"/>
            <a:ext cx="1891629" cy="2832100"/>
          </a:xfrm>
          <a:prstGeom prst="rect">
            <a:avLst/>
          </a:prstGeom>
        </p:spPr>
      </p:pic>
      <p:pic>
        <p:nvPicPr>
          <p:cNvPr id="11" name="Picture 10">
            <a:extLst>
              <a:ext uri="{FF2B5EF4-FFF2-40B4-BE49-F238E27FC236}">
                <a16:creationId xmlns:a16="http://schemas.microsoft.com/office/drawing/2014/main" id="{C9E69FAB-C161-2155-18E6-778927084E15}"/>
              </a:ext>
            </a:extLst>
          </p:cNvPr>
          <p:cNvPicPr>
            <a:picLocks noChangeAspect="1"/>
          </p:cNvPicPr>
          <p:nvPr/>
        </p:nvPicPr>
        <p:blipFill>
          <a:blip r:embed="rId4"/>
          <a:stretch>
            <a:fillRect/>
          </a:stretch>
        </p:blipFill>
        <p:spPr>
          <a:xfrm>
            <a:off x="5278120" y="2687202"/>
            <a:ext cx="762000" cy="2329541"/>
          </a:xfrm>
          <a:prstGeom prst="rect">
            <a:avLst/>
          </a:prstGeom>
        </p:spPr>
      </p:pic>
    </p:spTree>
    <p:extLst>
      <p:ext uri="{BB962C8B-B14F-4D97-AF65-F5344CB8AC3E}">
        <p14:creationId xmlns:p14="http://schemas.microsoft.com/office/powerpoint/2010/main" val="143633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091F3-4F8D-B72E-2D5C-4E4E673600F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81105A-2F7B-17F8-5C2C-E5D42E58C408}"/>
              </a:ext>
            </a:extLst>
          </p:cNvPr>
          <p:cNvSpPr>
            <a:spLocks noGrp="1"/>
          </p:cNvSpPr>
          <p:nvPr>
            <p:ph idx="1"/>
          </p:nvPr>
        </p:nvSpPr>
        <p:spPr>
          <a:xfrm>
            <a:off x="550986" y="2590800"/>
            <a:ext cx="8153399" cy="4144963"/>
          </a:xfrm>
        </p:spPr>
        <p:txBody>
          <a:bodyPr>
            <a:normAutofit/>
          </a:bodyPr>
          <a:lstStyle/>
          <a:p>
            <a:r>
              <a:rPr lang="en-US" sz="2000" b="1" dirty="0"/>
              <a:t>General Considerations:</a:t>
            </a:r>
          </a:p>
          <a:p>
            <a:pPr marL="688975" lvl="0" indent="-401638"/>
            <a:r>
              <a:rPr lang="en-US" sz="2000" dirty="0"/>
              <a:t>Endorsements must reflect the honest opinions, findings, beliefs, or experience of the endorser. </a:t>
            </a:r>
            <a:br>
              <a:rPr lang="en-US" sz="2000" dirty="0"/>
            </a:br>
            <a:endParaRPr lang="en-US" sz="2000" dirty="0"/>
          </a:p>
          <a:p>
            <a:pPr marL="688975" lvl="0" indent="-401638"/>
            <a:r>
              <a:rPr lang="en-US" sz="2000" dirty="0"/>
              <a:t>The endorsement message doesn’t need to be the exact wording, but may not be presented out of context. </a:t>
            </a:r>
            <a:br>
              <a:rPr lang="en-US" sz="2000" dirty="0"/>
            </a:br>
            <a:endParaRPr lang="en-US" sz="2000" dirty="0"/>
          </a:p>
          <a:p>
            <a:pPr marL="688975" lvl="0" indent="-401638"/>
            <a:r>
              <a:rPr lang="en-US" sz="2000" dirty="0"/>
              <a:t>Use by endorser must have been a bona fide at the time the endorsement was given. </a:t>
            </a:r>
            <a:br>
              <a:rPr lang="en-US" sz="2000" dirty="0"/>
            </a:br>
            <a:endParaRPr lang="en-US" sz="2000" dirty="0"/>
          </a:p>
          <a:p>
            <a:pPr marL="688975" lvl="0" indent="-401638"/>
            <a:r>
              <a:rPr lang="en-US" sz="2000" dirty="0"/>
              <a:t>Advertisers are subject to liability for false or unsubstantiated statements. </a:t>
            </a:r>
          </a:p>
        </p:txBody>
      </p:sp>
      <p:sp>
        <p:nvSpPr>
          <p:cNvPr id="8" name="Title 2">
            <a:extLst>
              <a:ext uri="{FF2B5EF4-FFF2-40B4-BE49-F238E27FC236}">
                <a16:creationId xmlns:a16="http://schemas.microsoft.com/office/drawing/2014/main" id="{4AE808D1-4742-C65A-1D56-508BDA79F8BB}"/>
              </a:ext>
            </a:extLst>
          </p:cNvPr>
          <p:cNvSpPr txBox="1">
            <a:spLocks/>
          </p:cNvSpPr>
          <p:nvPr/>
        </p:nvSpPr>
        <p:spPr>
          <a:xfrm>
            <a:off x="381000" y="84984"/>
            <a:ext cx="8382000" cy="156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Endorsement Considerations</a:t>
            </a:r>
          </a:p>
        </p:txBody>
      </p:sp>
    </p:spTree>
    <p:extLst>
      <p:ext uri="{BB962C8B-B14F-4D97-AF65-F5344CB8AC3E}">
        <p14:creationId xmlns:p14="http://schemas.microsoft.com/office/powerpoint/2010/main" val="2704032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6991" y="3052762"/>
            <a:ext cx="7408333" cy="1905000"/>
          </a:xfrm>
        </p:spPr>
        <p:txBody>
          <a:bodyPr/>
          <a:lstStyle/>
          <a:p>
            <a:pPr marL="0" lvl="0" indent="0" algn="ctr">
              <a:buNone/>
            </a:pPr>
            <a:endParaRPr lang="en-US" sz="3000" b="1" dirty="0">
              <a:latin typeface="Arial-Black"/>
            </a:endParaRPr>
          </a:p>
          <a:p>
            <a:pPr marL="0" indent="0">
              <a:buNone/>
            </a:pPr>
            <a:endParaRPr lang="en-US" dirty="0"/>
          </a:p>
        </p:txBody>
      </p:sp>
      <p:sp>
        <p:nvSpPr>
          <p:cNvPr id="5" name="Title 4"/>
          <p:cNvSpPr>
            <a:spLocks noGrp="1"/>
          </p:cNvSpPr>
          <p:nvPr>
            <p:ph type="title"/>
          </p:nvPr>
        </p:nvSpPr>
        <p:spPr>
          <a:xfrm>
            <a:off x="506357" y="1066800"/>
            <a:ext cx="8229600" cy="1252728"/>
          </a:xfrm>
        </p:spPr>
        <p:txBody>
          <a:bodyPr>
            <a:normAutofit fontScale="90000"/>
          </a:bodyPr>
          <a:lstStyle/>
          <a:p>
            <a:r>
              <a:rPr lang="en-US" b="1" dirty="0">
                <a:latin typeface="+mn-lt"/>
              </a:rPr>
              <a:t>Trademarks</a:t>
            </a:r>
            <a:br>
              <a:rPr lang="en-US" b="1" dirty="0">
                <a:latin typeface="Arial-Black"/>
              </a:rPr>
            </a:br>
            <a:endParaRPr lang="en-US" dirty="0"/>
          </a:p>
        </p:txBody>
      </p:sp>
      <p:pic>
        <p:nvPicPr>
          <p:cNvPr id="2050" name="Picture 2" descr="Registered Trademark">
            <a:extLst>
              <a:ext uri="{FF2B5EF4-FFF2-40B4-BE49-F238E27FC236}">
                <a16:creationId xmlns:a16="http://schemas.microsoft.com/office/drawing/2014/main" id="{070309F2-665D-BCA9-3CC4-42923A35F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397" y="2895600"/>
            <a:ext cx="440151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96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2D89B-428A-E3E1-6923-7C3914DAE3E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1A2B01-92B0-1B82-D5D4-5F446B154CCD}"/>
              </a:ext>
            </a:extLst>
          </p:cNvPr>
          <p:cNvSpPr>
            <a:spLocks noGrp="1"/>
          </p:cNvSpPr>
          <p:nvPr>
            <p:ph idx="1"/>
          </p:nvPr>
        </p:nvSpPr>
        <p:spPr>
          <a:xfrm>
            <a:off x="550986" y="2590800"/>
            <a:ext cx="8153399" cy="4144963"/>
          </a:xfrm>
        </p:spPr>
        <p:txBody>
          <a:bodyPr>
            <a:normAutofit/>
          </a:bodyPr>
          <a:lstStyle/>
          <a:p>
            <a:pPr marL="688975" lvl="0" indent="-401638"/>
            <a:r>
              <a:rPr lang="en-US" sz="2000" b="1" dirty="0"/>
              <a:t>Clear Contract Terms:</a:t>
            </a:r>
            <a:r>
              <a:rPr lang="en-US" sz="2000" dirty="0"/>
              <a:t> Include disclosure terms in influencer agreements.</a:t>
            </a:r>
            <a:br>
              <a:rPr lang="en-US" sz="2000" dirty="0"/>
            </a:br>
            <a:endParaRPr lang="en-US" sz="2000" dirty="0"/>
          </a:p>
          <a:p>
            <a:pPr marL="688975" lvl="0" indent="-401638"/>
            <a:r>
              <a:rPr lang="en-US" sz="2000" b="1" dirty="0"/>
              <a:t>Monitor Compliance: </a:t>
            </a:r>
            <a:r>
              <a:rPr lang="en-US" sz="2000" dirty="0"/>
              <a:t>Periodically check that influencers are following disclosure rules.</a:t>
            </a:r>
            <a:br>
              <a:rPr lang="en-US" sz="2000" dirty="0"/>
            </a:br>
            <a:endParaRPr lang="en-US" sz="2000" dirty="0"/>
          </a:p>
          <a:p>
            <a:pPr marL="688975" lvl="0" indent="-401638"/>
            <a:r>
              <a:rPr lang="en-US" sz="2000" b="1" dirty="0"/>
              <a:t>Be Platform-Aware: </a:t>
            </a:r>
            <a:r>
              <a:rPr lang="en-US" sz="2000" dirty="0"/>
              <a:t>Different social media platforms may have their own requirements, but FTC rules still apply.</a:t>
            </a:r>
            <a:br>
              <a:rPr lang="en-US" sz="2000" dirty="0"/>
            </a:br>
            <a:endParaRPr lang="en-US" sz="2000" dirty="0"/>
          </a:p>
          <a:p>
            <a:pPr marL="688975" lvl="0" indent="-401638"/>
            <a:r>
              <a:rPr lang="en-US" sz="2000" b="1" dirty="0"/>
              <a:t>For Social Media: </a:t>
            </a:r>
            <a:r>
              <a:rPr lang="en-US" sz="2000" dirty="0"/>
              <a:t>Key terms like “#ad” or “#sponsored” are standard and should be visible at the beginning of posts.</a:t>
            </a:r>
            <a:endParaRPr lang="en-US" dirty="0"/>
          </a:p>
        </p:txBody>
      </p:sp>
      <p:sp>
        <p:nvSpPr>
          <p:cNvPr id="8" name="Title 2">
            <a:extLst>
              <a:ext uri="{FF2B5EF4-FFF2-40B4-BE49-F238E27FC236}">
                <a16:creationId xmlns:a16="http://schemas.microsoft.com/office/drawing/2014/main" id="{D9356489-E66A-04A6-F0F5-31A232603EBF}"/>
              </a:ext>
            </a:extLst>
          </p:cNvPr>
          <p:cNvSpPr txBox="1">
            <a:spLocks/>
          </p:cNvSpPr>
          <p:nvPr/>
        </p:nvSpPr>
        <p:spPr>
          <a:xfrm>
            <a:off x="381000" y="457200"/>
            <a:ext cx="8382000" cy="156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Best Practices for Complying with Endorsement Rules</a:t>
            </a:r>
          </a:p>
        </p:txBody>
      </p:sp>
    </p:spTree>
    <p:extLst>
      <p:ext uri="{BB962C8B-B14F-4D97-AF65-F5344CB8AC3E}">
        <p14:creationId xmlns:p14="http://schemas.microsoft.com/office/powerpoint/2010/main" val="1050514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6991" y="2590800"/>
            <a:ext cx="7408333" cy="3962400"/>
          </a:xfrm>
        </p:spPr>
        <p:txBody>
          <a:bodyPr>
            <a:normAutofit/>
          </a:bodyPr>
          <a:lstStyle/>
          <a:p>
            <a:pPr marL="0" lvl="0" indent="0" algn="ctr">
              <a:buNone/>
            </a:pPr>
            <a:r>
              <a:rPr lang="en-US" sz="3000" b="1" dirty="0">
                <a:latin typeface="Arial-Black"/>
              </a:rPr>
              <a:t>What is Name and Likeness, and why should you care?</a:t>
            </a:r>
          </a:p>
          <a:p>
            <a:pPr marL="0" lvl="0" indent="0">
              <a:buNone/>
            </a:pPr>
            <a:endParaRPr lang="en-US" b="1" dirty="0">
              <a:latin typeface="Arial-Black"/>
            </a:endParaRPr>
          </a:p>
          <a:p>
            <a:pPr marL="0" lvl="0" indent="0">
              <a:buNone/>
            </a:pPr>
            <a:endParaRPr lang="en-US" dirty="0">
              <a:latin typeface="Arial-Black"/>
            </a:endParaRPr>
          </a:p>
          <a:p>
            <a:pPr marL="0" lvl="0" indent="0">
              <a:buNone/>
            </a:pPr>
            <a:endParaRPr lang="en-US" dirty="0">
              <a:latin typeface="Arial-Black"/>
            </a:endParaRPr>
          </a:p>
          <a:p>
            <a:pPr marL="0" indent="0">
              <a:buNone/>
            </a:pPr>
            <a:endParaRPr lang="en-US" dirty="0"/>
          </a:p>
        </p:txBody>
      </p:sp>
      <p:sp>
        <p:nvSpPr>
          <p:cNvPr id="5" name="Title 4"/>
          <p:cNvSpPr>
            <a:spLocks noGrp="1"/>
          </p:cNvSpPr>
          <p:nvPr>
            <p:ph type="title"/>
          </p:nvPr>
        </p:nvSpPr>
        <p:spPr>
          <a:xfrm>
            <a:off x="457200" y="304800"/>
            <a:ext cx="8229600" cy="1252728"/>
          </a:xfrm>
        </p:spPr>
        <p:txBody>
          <a:bodyPr>
            <a:normAutofit/>
          </a:bodyPr>
          <a:lstStyle/>
          <a:p>
            <a:r>
              <a:rPr lang="en-US" b="1" dirty="0">
                <a:latin typeface="+mn-lt"/>
              </a:rPr>
              <a:t>Right of Publicity</a:t>
            </a:r>
            <a:endParaRPr lang="en-US" dirty="0"/>
          </a:p>
        </p:txBody>
      </p:sp>
      <p:pic>
        <p:nvPicPr>
          <p:cNvPr id="4" name="Picture 3">
            <a:extLst>
              <a:ext uri="{FF2B5EF4-FFF2-40B4-BE49-F238E27FC236}">
                <a16:creationId xmlns:a16="http://schemas.microsoft.com/office/drawing/2014/main" id="{3833206B-9E50-447E-11B4-A53867E8B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86200"/>
            <a:ext cx="7772400" cy="2270967"/>
          </a:xfrm>
          <a:prstGeom prst="rect">
            <a:avLst/>
          </a:prstGeom>
        </p:spPr>
      </p:pic>
    </p:spTree>
    <p:extLst>
      <p:ext uri="{BB962C8B-B14F-4D97-AF65-F5344CB8AC3E}">
        <p14:creationId xmlns:p14="http://schemas.microsoft.com/office/powerpoint/2010/main" val="283719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986" y="2590800"/>
            <a:ext cx="8153399" cy="4144963"/>
          </a:xfrm>
        </p:spPr>
        <p:txBody>
          <a:bodyPr>
            <a:normAutofit/>
          </a:bodyPr>
          <a:lstStyle/>
          <a:p>
            <a:pPr marL="688975" indent="-401638"/>
            <a:r>
              <a:rPr lang="en-US" sz="2000" dirty="0">
                <a:latin typeface="Candara" panose="020E0502030303020204" pitchFamily="34" charset="0"/>
              </a:rPr>
              <a:t>You want to advertise and think it would be great to use a lookalike of a well known celebrity. Can you?</a:t>
            </a:r>
            <a:br>
              <a:rPr lang="en-US" sz="2000" dirty="0">
                <a:latin typeface="Candara" panose="020E0502030303020204" pitchFamily="34" charset="0"/>
              </a:rPr>
            </a:br>
            <a:endParaRPr lang="en-US" sz="2000" dirty="0">
              <a:latin typeface="Candara" panose="020E0502030303020204" pitchFamily="34" charset="0"/>
            </a:endParaRPr>
          </a:p>
          <a:p>
            <a:pPr marL="688975" lvl="0" indent="-401638"/>
            <a:r>
              <a:rPr lang="en-US" sz="2000" dirty="0">
                <a:latin typeface="Candara" panose="020E0502030303020204" pitchFamily="34" charset="0"/>
              </a:rPr>
              <a:t>You become somewhat of a local celebrity and someone else uses a lookalike of you. Can you do anything to stop it?</a:t>
            </a:r>
          </a:p>
          <a:p>
            <a:pPr marL="688975" lvl="0" indent="-401638"/>
            <a:endParaRPr lang="en-US" sz="2000" dirty="0">
              <a:latin typeface="Candara" panose="020E0502030303020204" pitchFamily="34" charset="0"/>
            </a:endParaRPr>
          </a:p>
          <a:p>
            <a:pPr marL="688975" lvl="0" indent="-401638"/>
            <a:r>
              <a:rPr lang="en-US" sz="2000" dirty="0">
                <a:latin typeface="Candara" panose="020E0502030303020204" pitchFamily="34" charset="0"/>
              </a:rPr>
              <a:t>When is it satire, and when is it misappropriating name and likeness?</a:t>
            </a:r>
          </a:p>
          <a:p>
            <a:pPr marL="688975" lvl="0" indent="-401638"/>
            <a:endParaRPr lang="en-US" sz="2000" dirty="0">
              <a:latin typeface="Candara" panose="020E0502030303020204" pitchFamily="34" charset="0"/>
            </a:endParaRPr>
          </a:p>
          <a:p>
            <a:pPr marL="688975" lvl="0" indent="-401638"/>
            <a:r>
              <a:rPr lang="en-US" sz="2000" dirty="0">
                <a:latin typeface="Candara" panose="020E0502030303020204" pitchFamily="34" charset="0"/>
              </a:rPr>
              <a:t>What if you sell your name and likeness along with your business? </a:t>
            </a:r>
            <a:br>
              <a:rPr lang="en-US" sz="2000" dirty="0">
                <a:latin typeface="Candara" panose="020E0502030303020204" pitchFamily="34" charset="0"/>
              </a:rPr>
            </a:br>
            <a:endParaRPr lang="en-US" dirty="0">
              <a:latin typeface="Candara" panose="020E0502030303020204" pitchFamily="34" charset="0"/>
            </a:endParaRPr>
          </a:p>
          <a:p>
            <a:endParaRPr lang="en-US" dirty="0">
              <a:latin typeface="Candara" panose="020E0502030303020204" pitchFamily="34" charset="0"/>
            </a:endParaRPr>
          </a:p>
        </p:txBody>
      </p:sp>
      <p:sp>
        <p:nvSpPr>
          <p:cNvPr id="9" name="Title 4">
            <a:extLst>
              <a:ext uri="{FF2B5EF4-FFF2-40B4-BE49-F238E27FC236}">
                <a16:creationId xmlns:a16="http://schemas.microsoft.com/office/drawing/2014/main" id="{FD854A86-270B-E8F5-023A-C6C60A1CB4B3}"/>
              </a:ext>
            </a:extLst>
          </p:cNvPr>
          <p:cNvSpPr>
            <a:spLocks noGrp="1"/>
          </p:cNvSpPr>
          <p:nvPr>
            <p:ph type="title"/>
          </p:nvPr>
        </p:nvSpPr>
        <p:spPr>
          <a:xfrm>
            <a:off x="457200" y="304800"/>
            <a:ext cx="8229600" cy="1252728"/>
          </a:xfrm>
        </p:spPr>
        <p:txBody>
          <a:bodyPr>
            <a:normAutofit/>
          </a:bodyPr>
          <a:lstStyle/>
          <a:p>
            <a:r>
              <a:rPr lang="en-US" b="1" dirty="0">
                <a:latin typeface="+mn-lt"/>
              </a:rPr>
              <a:t>Right of Publicity</a:t>
            </a:r>
            <a:endParaRPr lang="en-US" dirty="0"/>
          </a:p>
        </p:txBody>
      </p:sp>
    </p:spTree>
    <p:extLst>
      <p:ext uri="{BB962C8B-B14F-4D97-AF65-F5344CB8AC3E}">
        <p14:creationId xmlns:p14="http://schemas.microsoft.com/office/powerpoint/2010/main" val="158018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D4B1F-416C-B759-611F-344A69CB1C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549844-18D1-DDDC-9ADB-593698F15ED1}"/>
              </a:ext>
            </a:extLst>
          </p:cNvPr>
          <p:cNvSpPr>
            <a:spLocks noGrp="1"/>
          </p:cNvSpPr>
          <p:nvPr>
            <p:ph idx="1"/>
          </p:nvPr>
        </p:nvSpPr>
        <p:spPr>
          <a:xfrm>
            <a:off x="550986" y="2590800"/>
            <a:ext cx="8153399" cy="4144963"/>
          </a:xfrm>
        </p:spPr>
        <p:txBody>
          <a:bodyPr>
            <a:normAutofit/>
          </a:bodyPr>
          <a:lstStyle/>
          <a:p>
            <a:r>
              <a:rPr lang="en-US" sz="2000" b="1" dirty="0"/>
              <a:t>Main Points</a:t>
            </a:r>
          </a:p>
          <a:p>
            <a:pPr marL="688975" lvl="0" indent="-401638"/>
            <a:r>
              <a:rPr lang="en-US" sz="2000" b="1" dirty="0"/>
              <a:t>Definition: </a:t>
            </a:r>
            <a:r>
              <a:rPr lang="en-US" sz="2000" dirty="0"/>
              <a:t>Right of Publicity allows individuals to control the commercial use of their identity.</a:t>
            </a:r>
            <a:br>
              <a:rPr lang="en-US" sz="2000" dirty="0"/>
            </a:br>
            <a:endParaRPr lang="en-US" sz="2000" dirty="0"/>
          </a:p>
          <a:p>
            <a:pPr marL="688975" lvl="0" indent="-401638"/>
            <a:r>
              <a:rPr lang="en-US" sz="2000" b="1" dirty="0"/>
              <a:t>Key Elements: </a:t>
            </a:r>
            <a:r>
              <a:rPr lang="en-US" sz="2000" dirty="0"/>
              <a:t>Includes name, likeness, </a:t>
            </a:r>
            <a:br>
              <a:rPr lang="en-US" sz="2000" dirty="0"/>
            </a:br>
            <a:r>
              <a:rPr lang="en-US" sz="2000" dirty="0"/>
              <a:t>image, voice, and other identifiable </a:t>
            </a:r>
            <a:br>
              <a:rPr lang="en-US" sz="2000" dirty="0"/>
            </a:br>
            <a:r>
              <a:rPr lang="en-US" sz="2000" dirty="0"/>
              <a:t>characteristics.</a:t>
            </a:r>
            <a:br>
              <a:rPr lang="en-US" sz="2000" dirty="0"/>
            </a:br>
            <a:endParaRPr lang="en-US" sz="2000" dirty="0"/>
          </a:p>
          <a:p>
            <a:pPr marL="688975" lvl="0" indent="-401638"/>
            <a:r>
              <a:rPr lang="en-US" sz="2000" b="1" dirty="0"/>
              <a:t>Entrepreneurial Relevance: </a:t>
            </a:r>
            <a:r>
              <a:rPr lang="en-US" sz="2000" dirty="0"/>
              <a:t>Essential to </a:t>
            </a:r>
            <a:br>
              <a:rPr lang="en-US" sz="2000" dirty="0"/>
            </a:br>
            <a:r>
              <a:rPr lang="en-US" sz="2000" dirty="0"/>
              <a:t>avoid misuse of recognizable individuals </a:t>
            </a:r>
            <a:br>
              <a:rPr lang="en-US" sz="2000" dirty="0"/>
            </a:br>
            <a:r>
              <a:rPr lang="en-US" sz="2000" dirty="0"/>
              <a:t>in advertising and promotional content.</a:t>
            </a:r>
          </a:p>
          <a:p>
            <a:pPr lvl="0"/>
            <a:endParaRPr lang="en-US" dirty="0"/>
          </a:p>
          <a:p>
            <a:endParaRPr lang="en-US" dirty="0"/>
          </a:p>
        </p:txBody>
      </p:sp>
      <p:pic>
        <p:nvPicPr>
          <p:cNvPr id="4" name="Picture 3">
            <a:extLst>
              <a:ext uri="{FF2B5EF4-FFF2-40B4-BE49-F238E27FC236}">
                <a16:creationId xmlns:a16="http://schemas.microsoft.com/office/drawing/2014/main" id="{674CB29C-3772-6D46-023D-B644FB5F22CC}"/>
              </a:ext>
            </a:extLst>
          </p:cNvPr>
          <p:cNvPicPr>
            <a:picLocks noChangeAspect="1"/>
          </p:cNvPicPr>
          <p:nvPr/>
        </p:nvPicPr>
        <p:blipFill>
          <a:blip r:embed="rId2"/>
          <a:stretch>
            <a:fillRect/>
          </a:stretch>
        </p:blipFill>
        <p:spPr>
          <a:xfrm>
            <a:off x="5791200" y="3445668"/>
            <a:ext cx="3224750" cy="2416035"/>
          </a:xfrm>
          <a:prstGeom prst="rect">
            <a:avLst/>
          </a:prstGeom>
        </p:spPr>
      </p:pic>
      <p:sp>
        <p:nvSpPr>
          <p:cNvPr id="8" name="Title 2">
            <a:extLst>
              <a:ext uri="{FF2B5EF4-FFF2-40B4-BE49-F238E27FC236}">
                <a16:creationId xmlns:a16="http://schemas.microsoft.com/office/drawing/2014/main" id="{5FB2C3FC-1EB8-A8BC-0A36-FCF31CB34519}"/>
              </a:ext>
            </a:extLst>
          </p:cNvPr>
          <p:cNvSpPr txBox="1">
            <a:spLocks/>
          </p:cNvSpPr>
          <p:nvPr/>
        </p:nvSpPr>
        <p:spPr>
          <a:xfrm>
            <a:off x="836735" y="457200"/>
            <a:ext cx="7581900" cy="156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Introduction to Publicity Rights</a:t>
            </a:r>
          </a:p>
        </p:txBody>
      </p:sp>
    </p:spTree>
    <p:extLst>
      <p:ext uri="{BB962C8B-B14F-4D97-AF65-F5344CB8AC3E}">
        <p14:creationId xmlns:p14="http://schemas.microsoft.com/office/powerpoint/2010/main" val="200435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71814-ECA1-89BA-21F1-1EF301ED8CD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68C9B2-D51A-5917-FB64-22B5AE5208BF}"/>
              </a:ext>
            </a:extLst>
          </p:cNvPr>
          <p:cNvSpPr>
            <a:spLocks noGrp="1"/>
          </p:cNvSpPr>
          <p:nvPr>
            <p:ph idx="1"/>
          </p:nvPr>
        </p:nvSpPr>
        <p:spPr>
          <a:xfrm>
            <a:off x="550986" y="2286000"/>
            <a:ext cx="8153399" cy="4449763"/>
          </a:xfrm>
        </p:spPr>
        <p:txBody>
          <a:bodyPr>
            <a:normAutofit lnSpcReduction="10000"/>
          </a:bodyPr>
          <a:lstStyle/>
          <a:p>
            <a:r>
              <a:rPr lang="en-US" sz="2000" b="1" dirty="0"/>
              <a:t>Federal vs. State: </a:t>
            </a:r>
            <a:r>
              <a:rPr lang="en-US" sz="2000" dirty="0"/>
              <a:t>There are no </a:t>
            </a:r>
            <a:br>
              <a:rPr lang="en-US" sz="2000" dirty="0"/>
            </a:br>
            <a:r>
              <a:rPr lang="en-US" sz="2000" dirty="0"/>
              <a:t>federal rights of publicity; </a:t>
            </a:r>
            <a:br>
              <a:rPr lang="en-US" sz="2000" dirty="0"/>
            </a:br>
            <a:r>
              <a:rPr lang="en-US" sz="2000" dirty="0"/>
              <a:t>rights vary state by state.</a:t>
            </a:r>
            <a:br>
              <a:rPr lang="en-US" sz="2000" dirty="0"/>
            </a:br>
            <a:endParaRPr lang="en-US" sz="2000" dirty="0"/>
          </a:p>
          <a:p>
            <a:r>
              <a:rPr lang="en-US" sz="2000" b="1" dirty="0"/>
              <a:t>Florida’s Approach: </a:t>
            </a:r>
            <a:r>
              <a:rPr lang="en-US" sz="2000" dirty="0"/>
              <a:t>Florida </a:t>
            </a:r>
            <a:br>
              <a:rPr lang="en-US" sz="2000" dirty="0"/>
            </a:br>
            <a:r>
              <a:rPr lang="en-US" sz="2000" dirty="0"/>
              <a:t>protects publicity rights </a:t>
            </a:r>
            <a:br>
              <a:rPr lang="en-US" sz="2000" dirty="0"/>
            </a:br>
            <a:r>
              <a:rPr lang="en-US" sz="2000" dirty="0"/>
              <a:t>primarily under common law, </a:t>
            </a:r>
            <a:br>
              <a:rPr lang="en-US" sz="2000" dirty="0"/>
            </a:br>
            <a:r>
              <a:rPr lang="en-US" sz="2000" dirty="0"/>
              <a:t>focusing on privacy rights and </a:t>
            </a:r>
            <a:br>
              <a:rPr lang="en-US" sz="2000" dirty="0"/>
            </a:br>
            <a:r>
              <a:rPr lang="en-US" sz="2000" dirty="0"/>
              <a:t>misappropriation.</a:t>
            </a:r>
            <a:br>
              <a:rPr lang="en-US" sz="2000" dirty="0"/>
            </a:br>
            <a:endParaRPr lang="en-US" sz="2000" dirty="0"/>
          </a:p>
          <a:p>
            <a:r>
              <a:rPr lang="en-US" sz="2000" dirty="0"/>
              <a:t>Covers personal identifiers, including name, image, and likeness.</a:t>
            </a:r>
            <a:br>
              <a:rPr lang="en-US" sz="2000" dirty="0"/>
            </a:br>
            <a:endParaRPr lang="en-US" sz="2000" dirty="0"/>
          </a:p>
          <a:p>
            <a:r>
              <a:rPr lang="en-US" sz="2000" dirty="0"/>
              <a:t>In Florida, a broad interpretation applies, giving weight to potential endorsement implications.</a:t>
            </a:r>
          </a:p>
          <a:p>
            <a:pPr lvl="0"/>
            <a:endParaRPr lang="en-US" dirty="0"/>
          </a:p>
          <a:p>
            <a:endParaRPr lang="en-US" dirty="0"/>
          </a:p>
        </p:txBody>
      </p:sp>
      <p:pic>
        <p:nvPicPr>
          <p:cNvPr id="4" name="Picture 3" descr="page752image16738256">
            <a:extLst>
              <a:ext uri="{FF2B5EF4-FFF2-40B4-BE49-F238E27FC236}">
                <a16:creationId xmlns:a16="http://schemas.microsoft.com/office/drawing/2014/main" id="{124A7741-36ED-C1D4-BD85-D260FF884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90800"/>
            <a:ext cx="4284785" cy="25758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803556E9-D0E7-89B5-4651-96BE145BF195}"/>
              </a:ext>
            </a:extLst>
          </p:cNvPr>
          <p:cNvSpPr txBox="1">
            <a:spLocks/>
          </p:cNvSpPr>
          <p:nvPr/>
        </p:nvSpPr>
        <p:spPr>
          <a:xfrm>
            <a:off x="304800" y="457200"/>
            <a:ext cx="8534400" cy="156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Legal Foundation of Right of Publicity</a:t>
            </a:r>
          </a:p>
        </p:txBody>
      </p:sp>
    </p:spTree>
    <p:extLst>
      <p:ext uri="{BB962C8B-B14F-4D97-AF65-F5344CB8AC3E}">
        <p14:creationId xmlns:p14="http://schemas.microsoft.com/office/powerpoint/2010/main" val="1319845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805E-D10E-ECDF-0C94-D7A09AEC7D1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4EB10F-1C1C-D1C2-1481-7FC6DEDF7779}"/>
              </a:ext>
            </a:extLst>
          </p:cNvPr>
          <p:cNvSpPr>
            <a:spLocks noGrp="1"/>
          </p:cNvSpPr>
          <p:nvPr>
            <p:ph idx="1"/>
          </p:nvPr>
        </p:nvSpPr>
        <p:spPr>
          <a:xfrm>
            <a:off x="550986" y="2590800"/>
            <a:ext cx="8153399" cy="4144963"/>
          </a:xfrm>
        </p:spPr>
        <p:txBody>
          <a:bodyPr>
            <a:normAutofit/>
          </a:bodyPr>
          <a:lstStyle/>
          <a:p>
            <a:r>
              <a:rPr lang="en-US" sz="2000" dirty="0"/>
              <a:t>In Florida, the common law right of publicity, including the right not to have a person's name published without his or her consent, was first recognized as part of a right of privacy.</a:t>
            </a:r>
            <a:br>
              <a:rPr lang="en-US" sz="2000" dirty="0"/>
            </a:br>
            <a:endParaRPr lang="en-US" sz="2000" dirty="0"/>
          </a:p>
          <a:p>
            <a:pPr lvl="0"/>
            <a:r>
              <a:rPr lang="en-US" sz="2000" dirty="0"/>
              <a:t>The common law right of publicity extends to any individual whose name or likeness has been exploited through unauthorized use during his or her lifetime.</a:t>
            </a:r>
            <a:br>
              <a:rPr lang="en-US" sz="2000" dirty="0"/>
            </a:br>
            <a:endParaRPr lang="en-US" sz="2000" dirty="0"/>
          </a:p>
          <a:p>
            <a:pPr lvl="0"/>
            <a:r>
              <a:rPr lang="en-US" sz="2000" dirty="0"/>
              <a:t>Common law right of publicity recognizes exceptions for news reporting and for authorized publishers and distributors of a work to use an individual's name to truthfully identify the work's creator</a:t>
            </a:r>
          </a:p>
          <a:p>
            <a:endParaRPr lang="en-US" sz="2000" dirty="0"/>
          </a:p>
        </p:txBody>
      </p:sp>
      <p:sp>
        <p:nvSpPr>
          <p:cNvPr id="3" name="Title 2">
            <a:extLst>
              <a:ext uri="{FF2B5EF4-FFF2-40B4-BE49-F238E27FC236}">
                <a16:creationId xmlns:a16="http://schemas.microsoft.com/office/drawing/2014/main" id="{D6CF7269-2AA2-6516-8DC8-53821C37C561}"/>
              </a:ext>
            </a:extLst>
          </p:cNvPr>
          <p:cNvSpPr>
            <a:spLocks noGrp="1"/>
          </p:cNvSpPr>
          <p:nvPr>
            <p:ph type="title"/>
          </p:nvPr>
        </p:nvSpPr>
        <p:spPr>
          <a:xfrm>
            <a:off x="1122485" y="637643"/>
            <a:ext cx="7581900" cy="1566672"/>
          </a:xfrm>
        </p:spPr>
        <p:txBody>
          <a:bodyPr>
            <a:normAutofit/>
          </a:bodyPr>
          <a:lstStyle/>
          <a:p>
            <a:r>
              <a:rPr lang="en-US" sz="4000" b="1" dirty="0"/>
              <a:t>Introduction to Publicity Rights</a:t>
            </a:r>
          </a:p>
        </p:txBody>
      </p:sp>
    </p:spTree>
    <p:extLst>
      <p:ext uri="{BB962C8B-B14F-4D97-AF65-F5344CB8AC3E}">
        <p14:creationId xmlns:p14="http://schemas.microsoft.com/office/powerpoint/2010/main" val="1773874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52E6F-612D-75CC-68C7-5E9115FC32B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B2F865-387B-F04E-CEBF-A237A554B3E5}"/>
              </a:ext>
            </a:extLst>
          </p:cNvPr>
          <p:cNvSpPr>
            <a:spLocks noGrp="1"/>
          </p:cNvSpPr>
          <p:nvPr>
            <p:ph idx="1"/>
          </p:nvPr>
        </p:nvSpPr>
        <p:spPr>
          <a:xfrm>
            <a:off x="533400" y="2514600"/>
            <a:ext cx="8153399" cy="4144963"/>
          </a:xfrm>
        </p:spPr>
        <p:txBody>
          <a:bodyPr>
            <a:normAutofit/>
          </a:bodyPr>
          <a:lstStyle/>
          <a:p>
            <a:r>
              <a:rPr lang="en-US" sz="2000" b="1" dirty="0"/>
              <a:t>Importance of Licensing: </a:t>
            </a:r>
            <a:r>
              <a:rPr lang="en-US" sz="2000" dirty="0"/>
              <a:t>For any recognizable person used in marketing, businesses should obtain written consent, ideally in the form of a license.</a:t>
            </a:r>
          </a:p>
          <a:p>
            <a:pPr lvl="0"/>
            <a:r>
              <a:rPr lang="en-US" sz="2000" b="1" dirty="0"/>
              <a:t>Risks of Misappropriation:</a:t>
            </a:r>
          </a:p>
          <a:p>
            <a:pPr marL="688975" lvl="0" indent="-401638"/>
            <a:r>
              <a:rPr lang="en-US" sz="2000" dirty="0"/>
              <a:t>Unauthorized use of a person’s likeness can lead to legal claims for damages, injunctions, and sometimes punitive damages.</a:t>
            </a:r>
          </a:p>
          <a:p>
            <a:pPr marL="688975" lvl="0" indent="-401638"/>
            <a:r>
              <a:rPr lang="en-US" sz="2000" dirty="0"/>
              <a:t>Highlight potential for reputational damage and negative press.</a:t>
            </a:r>
          </a:p>
          <a:p>
            <a:pPr lvl="0"/>
            <a:r>
              <a:rPr lang="en-US" sz="2000" b="1" dirty="0"/>
              <a:t>Examples:</a:t>
            </a:r>
          </a:p>
          <a:p>
            <a:pPr lvl="1"/>
            <a:r>
              <a:rPr lang="en-US" sz="2000" b="1" dirty="0"/>
              <a:t>Non-Celebrity Employees: </a:t>
            </a:r>
            <a:r>
              <a:rPr lang="en-US" sz="2000" dirty="0"/>
              <a:t>Even employees can have a claim if their image implies endorsement without permission.</a:t>
            </a:r>
          </a:p>
          <a:p>
            <a:endParaRPr lang="en-US" dirty="0"/>
          </a:p>
        </p:txBody>
      </p:sp>
      <p:sp>
        <p:nvSpPr>
          <p:cNvPr id="3" name="Title 2">
            <a:extLst>
              <a:ext uri="{FF2B5EF4-FFF2-40B4-BE49-F238E27FC236}">
                <a16:creationId xmlns:a16="http://schemas.microsoft.com/office/drawing/2014/main" id="{FBE1C0A9-A67E-B151-ED52-371C071A5590}"/>
              </a:ext>
            </a:extLst>
          </p:cNvPr>
          <p:cNvSpPr>
            <a:spLocks noGrp="1"/>
          </p:cNvSpPr>
          <p:nvPr>
            <p:ph type="title"/>
          </p:nvPr>
        </p:nvSpPr>
        <p:spPr>
          <a:xfrm>
            <a:off x="228600" y="381000"/>
            <a:ext cx="8686800" cy="1566672"/>
          </a:xfrm>
        </p:spPr>
        <p:txBody>
          <a:bodyPr>
            <a:normAutofit/>
          </a:bodyPr>
          <a:lstStyle/>
          <a:p>
            <a:r>
              <a:rPr lang="en-US" sz="4000" b="1" dirty="0"/>
              <a:t>Practical Implications of </a:t>
            </a:r>
            <a:br>
              <a:rPr lang="en-US" sz="4000" b="1" dirty="0"/>
            </a:br>
            <a:r>
              <a:rPr lang="en-US" sz="4000" b="1" dirty="0"/>
              <a:t>Publicity Rights</a:t>
            </a:r>
          </a:p>
        </p:txBody>
      </p:sp>
    </p:spTree>
    <p:extLst>
      <p:ext uri="{BB962C8B-B14F-4D97-AF65-F5344CB8AC3E}">
        <p14:creationId xmlns:p14="http://schemas.microsoft.com/office/powerpoint/2010/main" val="39793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82D17-067F-9337-8E97-9E3D50A9799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0B534-D7BD-BE71-FD83-64CC8A674500}"/>
              </a:ext>
            </a:extLst>
          </p:cNvPr>
          <p:cNvSpPr>
            <a:spLocks noGrp="1"/>
          </p:cNvSpPr>
          <p:nvPr>
            <p:ph idx="1"/>
          </p:nvPr>
        </p:nvSpPr>
        <p:spPr>
          <a:xfrm>
            <a:off x="533400" y="2514600"/>
            <a:ext cx="8153399" cy="4144963"/>
          </a:xfrm>
        </p:spPr>
        <p:txBody>
          <a:bodyPr>
            <a:normAutofit/>
          </a:bodyPr>
          <a:lstStyle/>
          <a:p>
            <a:pPr lvl="0"/>
            <a:r>
              <a:rPr lang="en-US" sz="2000" b="1" dirty="0"/>
              <a:t>Examples (Continued):</a:t>
            </a:r>
          </a:p>
          <a:p>
            <a:pPr lvl="1"/>
            <a:r>
              <a:rPr lang="en-US" sz="2000" b="1" dirty="0"/>
              <a:t>Celebrity Look-Alikes: </a:t>
            </a:r>
            <a:r>
              <a:rPr lang="en-US" sz="2000" dirty="0"/>
              <a:t>Cases like Vanna White v. Samsung show the dangers of using look-alikes.</a:t>
            </a:r>
          </a:p>
          <a:p>
            <a:pPr marL="0" indent="0">
              <a:buNone/>
            </a:pPr>
            <a:endParaRPr lang="en-US" dirty="0"/>
          </a:p>
        </p:txBody>
      </p:sp>
      <p:sp>
        <p:nvSpPr>
          <p:cNvPr id="3" name="Title 2">
            <a:extLst>
              <a:ext uri="{FF2B5EF4-FFF2-40B4-BE49-F238E27FC236}">
                <a16:creationId xmlns:a16="http://schemas.microsoft.com/office/drawing/2014/main" id="{E76D6A9A-7551-734B-FC68-F38AFF8B0DE0}"/>
              </a:ext>
            </a:extLst>
          </p:cNvPr>
          <p:cNvSpPr>
            <a:spLocks noGrp="1"/>
          </p:cNvSpPr>
          <p:nvPr>
            <p:ph type="title"/>
          </p:nvPr>
        </p:nvSpPr>
        <p:spPr>
          <a:xfrm>
            <a:off x="228600" y="381000"/>
            <a:ext cx="8686800" cy="1566672"/>
          </a:xfrm>
        </p:spPr>
        <p:txBody>
          <a:bodyPr>
            <a:normAutofit/>
          </a:bodyPr>
          <a:lstStyle/>
          <a:p>
            <a:r>
              <a:rPr lang="en-US" sz="4000" b="1" dirty="0"/>
              <a:t>Practical Implications of </a:t>
            </a:r>
            <a:br>
              <a:rPr lang="en-US" sz="4000" b="1" dirty="0"/>
            </a:br>
            <a:r>
              <a:rPr lang="en-US" sz="4000" b="1" dirty="0"/>
              <a:t>Publicity Rights</a:t>
            </a:r>
          </a:p>
        </p:txBody>
      </p:sp>
      <p:pic>
        <p:nvPicPr>
          <p:cNvPr id="4" name="Picture 3">
            <a:extLst>
              <a:ext uri="{FF2B5EF4-FFF2-40B4-BE49-F238E27FC236}">
                <a16:creationId xmlns:a16="http://schemas.microsoft.com/office/drawing/2014/main" id="{502A48E5-2D55-B4A9-19D7-150944F99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985" y="3629140"/>
            <a:ext cx="2644801" cy="2720868"/>
          </a:xfrm>
          <a:prstGeom prst="rect">
            <a:avLst/>
          </a:prstGeom>
        </p:spPr>
      </p:pic>
      <p:pic>
        <p:nvPicPr>
          <p:cNvPr id="5" name="Picture 4">
            <a:extLst>
              <a:ext uri="{FF2B5EF4-FFF2-40B4-BE49-F238E27FC236}">
                <a16:creationId xmlns:a16="http://schemas.microsoft.com/office/drawing/2014/main" id="{C269501A-7D48-B9C0-A864-570BA3C430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062" y="3629140"/>
            <a:ext cx="2787879" cy="2769776"/>
          </a:xfrm>
          <a:prstGeom prst="rect">
            <a:avLst/>
          </a:prstGeom>
        </p:spPr>
      </p:pic>
      <p:pic>
        <p:nvPicPr>
          <p:cNvPr id="7" name="Picture 6">
            <a:extLst>
              <a:ext uri="{FF2B5EF4-FFF2-40B4-BE49-F238E27FC236}">
                <a16:creationId xmlns:a16="http://schemas.microsoft.com/office/drawing/2014/main" id="{42CF1CC3-DD7E-AEBF-FE64-741150E2E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337" y="3733800"/>
            <a:ext cx="2553372" cy="2162258"/>
          </a:xfrm>
          <a:prstGeom prst="rect">
            <a:avLst/>
          </a:prstGeom>
        </p:spPr>
      </p:pic>
    </p:spTree>
    <p:extLst>
      <p:ext uri="{BB962C8B-B14F-4D97-AF65-F5344CB8AC3E}">
        <p14:creationId xmlns:p14="http://schemas.microsoft.com/office/powerpoint/2010/main" val="2298922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26B39-9325-037B-DCD9-9C846C57202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058113-5934-181B-84DF-2B92A4E83CD1}"/>
              </a:ext>
            </a:extLst>
          </p:cNvPr>
          <p:cNvSpPr>
            <a:spLocks noGrp="1"/>
          </p:cNvSpPr>
          <p:nvPr>
            <p:ph idx="1"/>
          </p:nvPr>
        </p:nvSpPr>
        <p:spPr>
          <a:xfrm>
            <a:off x="533401" y="2514600"/>
            <a:ext cx="6095999" cy="4144963"/>
          </a:xfrm>
        </p:spPr>
        <p:txBody>
          <a:bodyPr>
            <a:normAutofit fontScale="92500" lnSpcReduction="20000"/>
          </a:bodyPr>
          <a:lstStyle/>
          <a:p>
            <a:r>
              <a:rPr lang="en-US" sz="2000" b="1" dirty="0"/>
              <a:t>Parkland survivor wins ownership of shooter's name in lawsuit settlement</a:t>
            </a:r>
            <a:r>
              <a:rPr lang="en-US" sz="2000" dirty="0"/>
              <a:t>: Anthony Borges, has obtained legal control over the name and likeness of Nikolas Cruz through a settlement agreement.</a:t>
            </a:r>
          </a:p>
          <a:p>
            <a:endParaRPr lang="en-US" sz="2000" b="1" dirty="0"/>
          </a:p>
          <a:p>
            <a:r>
              <a:rPr lang="en-US" sz="2000" b="1" dirty="0"/>
              <a:t>Implications: </a:t>
            </a:r>
            <a:r>
              <a:rPr lang="en-US" sz="2000" dirty="0"/>
              <a:t>This transfer of rights prevents Cruz from exploiting his name for financial or personal gain.</a:t>
            </a:r>
            <a:br>
              <a:rPr lang="en-US" sz="2000" b="1" dirty="0"/>
            </a:br>
            <a:endParaRPr lang="en-US" sz="2000" b="1" dirty="0"/>
          </a:p>
          <a:p>
            <a:r>
              <a:rPr lang="en-US" sz="2000" b="1" dirty="0"/>
              <a:t>Terms of Agreement: </a:t>
            </a:r>
            <a:r>
              <a:rPr lang="en-US" sz="2000" dirty="0"/>
              <a:t>Cruz cannot profit from any movies, TV shows, or books without Borges' explicit permission.</a:t>
            </a:r>
            <a:br>
              <a:rPr lang="en-US" sz="2000" dirty="0"/>
            </a:br>
            <a:endParaRPr lang="en-US" sz="2000" dirty="0"/>
          </a:p>
          <a:p>
            <a:r>
              <a:rPr lang="en-US" sz="2000" b="1" dirty="0"/>
              <a:t>Attorney’s Statement: </a:t>
            </a:r>
            <a:r>
              <a:rPr lang="en-US" sz="2000" dirty="0"/>
              <a:t>“We just wanted to shut him down so we never have to hear about him again,” stated Alex Arreaza, attorney for Borges.</a:t>
            </a:r>
          </a:p>
        </p:txBody>
      </p:sp>
      <p:sp>
        <p:nvSpPr>
          <p:cNvPr id="3" name="Title 2">
            <a:extLst>
              <a:ext uri="{FF2B5EF4-FFF2-40B4-BE49-F238E27FC236}">
                <a16:creationId xmlns:a16="http://schemas.microsoft.com/office/drawing/2014/main" id="{469538B2-E97D-1DC9-8E2A-4DBB6E23B681}"/>
              </a:ext>
            </a:extLst>
          </p:cNvPr>
          <p:cNvSpPr>
            <a:spLocks noGrp="1"/>
          </p:cNvSpPr>
          <p:nvPr>
            <p:ph type="title"/>
          </p:nvPr>
        </p:nvSpPr>
        <p:spPr>
          <a:xfrm>
            <a:off x="228600" y="381000"/>
            <a:ext cx="8686800" cy="1566672"/>
          </a:xfrm>
        </p:spPr>
        <p:txBody>
          <a:bodyPr>
            <a:normAutofit/>
          </a:bodyPr>
          <a:lstStyle/>
          <a:p>
            <a:r>
              <a:rPr lang="en-US" sz="4000" b="1" dirty="0"/>
              <a:t>In The News</a:t>
            </a:r>
          </a:p>
        </p:txBody>
      </p:sp>
      <p:pic>
        <p:nvPicPr>
          <p:cNvPr id="1026" name="Picture 2" descr="Anthony Borges – Jason Taylor Community Hall of Fame">
            <a:extLst>
              <a:ext uri="{FF2B5EF4-FFF2-40B4-BE49-F238E27FC236}">
                <a16:creationId xmlns:a16="http://schemas.microsoft.com/office/drawing/2014/main" id="{6EC809FC-2D18-94A9-8C38-3B26AF5AA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980" y="2590800"/>
            <a:ext cx="23743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B5FB5A-A590-9EED-E502-B9E4A5A2FAEF}"/>
              </a:ext>
            </a:extLst>
          </p:cNvPr>
          <p:cNvSpPr txBox="1"/>
          <p:nvPr/>
        </p:nvSpPr>
        <p:spPr>
          <a:xfrm>
            <a:off x="6896241" y="5334000"/>
            <a:ext cx="1755609" cy="369332"/>
          </a:xfrm>
          <a:prstGeom prst="rect">
            <a:avLst/>
          </a:prstGeom>
          <a:noFill/>
        </p:spPr>
        <p:txBody>
          <a:bodyPr wrap="none" rtlCol="0">
            <a:spAutoFit/>
          </a:bodyPr>
          <a:lstStyle/>
          <a:p>
            <a:r>
              <a:rPr lang="en-US" dirty="0">
                <a:solidFill>
                  <a:schemeClr val="bg1">
                    <a:lumMod val="75000"/>
                  </a:schemeClr>
                </a:solidFill>
              </a:rPr>
              <a:t>Anthony Borges</a:t>
            </a:r>
          </a:p>
        </p:txBody>
      </p:sp>
    </p:spTree>
    <p:extLst>
      <p:ext uri="{BB962C8B-B14F-4D97-AF65-F5344CB8AC3E}">
        <p14:creationId xmlns:p14="http://schemas.microsoft.com/office/powerpoint/2010/main" val="1668822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D2DED-398A-ECF9-A734-C5F9447C50A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D3AA30-9DAF-C31B-86FE-221E6EBB96EE}"/>
              </a:ext>
            </a:extLst>
          </p:cNvPr>
          <p:cNvSpPr>
            <a:spLocks noGrp="1"/>
          </p:cNvSpPr>
          <p:nvPr>
            <p:ph idx="1"/>
          </p:nvPr>
        </p:nvSpPr>
        <p:spPr>
          <a:xfrm>
            <a:off x="533400" y="2514600"/>
            <a:ext cx="8153399" cy="4144963"/>
          </a:xfrm>
        </p:spPr>
        <p:txBody>
          <a:bodyPr>
            <a:normAutofit/>
          </a:bodyPr>
          <a:lstStyle/>
          <a:p>
            <a:r>
              <a:rPr lang="en-US" sz="2000" b="1" dirty="0"/>
              <a:t>Incidental Use: </a:t>
            </a:r>
            <a:r>
              <a:rPr lang="en-US" sz="2000" dirty="0"/>
              <a:t>Limited use of someone’s likeness in a non-prominent, incidental role typically doesn’t require permission.</a:t>
            </a:r>
            <a:br>
              <a:rPr lang="en-US" sz="2000" dirty="0"/>
            </a:br>
            <a:endParaRPr lang="en-US" sz="2000" dirty="0"/>
          </a:p>
          <a:p>
            <a:r>
              <a:rPr lang="en-US" sz="2000" b="1" dirty="0"/>
              <a:t>Newsworthiness: </a:t>
            </a:r>
            <a:r>
              <a:rPr lang="en-US" sz="2000" dirty="0"/>
              <a:t>Use in news reporting or satire may qualify as exceptions, but must be approached carefully in Florida’s context.</a:t>
            </a:r>
          </a:p>
          <a:p>
            <a:endParaRPr lang="en-US" sz="2000" b="1" dirty="0"/>
          </a:p>
          <a:p>
            <a:r>
              <a:rPr lang="en-US" sz="2000" b="1" dirty="0"/>
              <a:t>Consent for Minors: </a:t>
            </a:r>
            <a:r>
              <a:rPr lang="en-US" sz="2000" dirty="0"/>
              <a:t>Use of a minor’s likeness always requires parental consent, regardless of incidental usage.</a:t>
            </a:r>
            <a:endParaRPr lang="en-US" dirty="0"/>
          </a:p>
        </p:txBody>
      </p:sp>
      <p:sp>
        <p:nvSpPr>
          <p:cNvPr id="3" name="Title 2">
            <a:extLst>
              <a:ext uri="{FF2B5EF4-FFF2-40B4-BE49-F238E27FC236}">
                <a16:creationId xmlns:a16="http://schemas.microsoft.com/office/drawing/2014/main" id="{3EA8A5E8-4F99-3EF6-50E8-84A1FDBA9945}"/>
              </a:ext>
            </a:extLst>
          </p:cNvPr>
          <p:cNvSpPr>
            <a:spLocks noGrp="1"/>
          </p:cNvSpPr>
          <p:nvPr>
            <p:ph type="title"/>
          </p:nvPr>
        </p:nvSpPr>
        <p:spPr>
          <a:xfrm>
            <a:off x="228600" y="381000"/>
            <a:ext cx="8686800" cy="1566672"/>
          </a:xfrm>
        </p:spPr>
        <p:txBody>
          <a:bodyPr>
            <a:normAutofit/>
          </a:bodyPr>
          <a:lstStyle/>
          <a:p>
            <a:r>
              <a:rPr lang="en-US" sz="4000" b="1" dirty="0"/>
              <a:t>Practical Implications of </a:t>
            </a:r>
            <a:br>
              <a:rPr lang="en-US" sz="4000" b="1" dirty="0"/>
            </a:br>
            <a:r>
              <a:rPr lang="en-US" sz="4000" b="1" dirty="0"/>
              <a:t>Publicity Rights</a:t>
            </a:r>
          </a:p>
        </p:txBody>
      </p:sp>
    </p:spTree>
    <p:extLst>
      <p:ext uri="{BB962C8B-B14F-4D97-AF65-F5344CB8AC3E}">
        <p14:creationId xmlns:p14="http://schemas.microsoft.com/office/powerpoint/2010/main" val="31833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819400"/>
            <a:ext cx="8153399" cy="2667000"/>
          </a:xfrm>
        </p:spPr>
        <p:txBody>
          <a:bodyPr>
            <a:normAutofit/>
          </a:bodyPr>
          <a:lstStyle/>
          <a:p>
            <a:pPr marL="0" indent="0">
              <a:buNone/>
            </a:pPr>
            <a:r>
              <a:rPr lang="en-US" sz="2000"/>
              <a:t>A trademark is any word, name, symbol, or device, or any combination thereof used to identify the source of goods or services and to distinguish the goods or services from those manufactured or sold by others.</a:t>
            </a:r>
          </a:p>
          <a:p>
            <a:pPr marL="0" indent="0">
              <a:buNone/>
            </a:pPr>
            <a:endParaRPr lang="en-US"/>
          </a:p>
          <a:p>
            <a:pPr marL="0" lvl="0" indent="0">
              <a:buNone/>
            </a:pPr>
            <a:endParaRPr lang="en-US"/>
          </a:p>
          <a:p>
            <a:endParaRPr lang="en-US" dirty="0"/>
          </a:p>
        </p:txBody>
      </p:sp>
      <p:sp>
        <p:nvSpPr>
          <p:cNvPr id="3" name="Title 2"/>
          <p:cNvSpPr>
            <a:spLocks noGrp="1"/>
          </p:cNvSpPr>
          <p:nvPr>
            <p:ph type="title"/>
          </p:nvPr>
        </p:nvSpPr>
        <p:spPr>
          <a:xfrm>
            <a:off x="1905000" y="457200"/>
            <a:ext cx="5791200" cy="1566672"/>
          </a:xfrm>
        </p:spPr>
        <p:txBody>
          <a:bodyPr>
            <a:normAutofit/>
          </a:bodyPr>
          <a:lstStyle/>
          <a:p>
            <a:r>
              <a:rPr lang="en-US" sz="4000" b="1"/>
              <a:t>What is a Trademark?</a:t>
            </a:r>
            <a:endParaRPr lang="en-US" sz="4000" b="1" dirty="0"/>
          </a:p>
        </p:txBody>
      </p:sp>
      <p:sp>
        <p:nvSpPr>
          <p:cNvPr id="5" name="Rectangle 4"/>
          <p:cNvSpPr/>
          <p:nvPr/>
        </p:nvSpPr>
        <p:spPr>
          <a:xfrm>
            <a:off x="6934201" y="4051710"/>
            <a:ext cx="1752600" cy="2400657"/>
          </a:xfrm>
          <a:prstGeom prst="rect">
            <a:avLst/>
          </a:prstGeom>
        </p:spPr>
        <p:txBody>
          <a:bodyPr wrap="square">
            <a:spAutoFit/>
          </a:bodyPr>
          <a:lstStyle/>
          <a:p>
            <a:r>
              <a:rPr lang="en-US" sz="15000" dirty="0">
                <a:solidFill>
                  <a:srgbClr val="EFB030"/>
                </a:solidFill>
                <a:latin typeface="Arial-Black"/>
              </a:rPr>
              <a:t>®</a:t>
            </a:r>
            <a:endParaRPr lang="en-US" sz="15000" dirty="0"/>
          </a:p>
        </p:txBody>
      </p:sp>
    </p:spTree>
    <p:extLst>
      <p:ext uri="{BB962C8B-B14F-4D97-AF65-F5344CB8AC3E}">
        <p14:creationId xmlns:p14="http://schemas.microsoft.com/office/powerpoint/2010/main" val="2106922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C38A5-90B1-8D95-05F9-BFA46E7B317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14B3EF-B7CC-6A28-707D-2B7327833691}"/>
              </a:ext>
            </a:extLst>
          </p:cNvPr>
          <p:cNvSpPr>
            <a:spLocks noGrp="1"/>
          </p:cNvSpPr>
          <p:nvPr>
            <p:ph idx="1"/>
          </p:nvPr>
        </p:nvSpPr>
        <p:spPr>
          <a:xfrm>
            <a:off x="533400" y="2514600"/>
            <a:ext cx="8153399" cy="4144963"/>
          </a:xfrm>
        </p:spPr>
        <p:txBody>
          <a:bodyPr>
            <a:normAutofit/>
          </a:bodyPr>
          <a:lstStyle/>
          <a:p>
            <a:r>
              <a:rPr lang="en-US" sz="2000" b="1" dirty="0"/>
              <a:t>Obtain Explicit, Written Consent </a:t>
            </a:r>
          </a:p>
          <a:p>
            <a:pPr lvl="1"/>
            <a:r>
              <a:rPr lang="en-US" sz="2000" b="1" dirty="0"/>
              <a:t>Tip: </a:t>
            </a:r>
            <a:r>
              <a:rPr lang="en-US" sz="2000" dirty="0"/>
              <a:t>Always secure a signed media release or licensing agreement before using anyone’s likeness, voice, or personal characteristics.</a:t>
            </a:r>
            <a:br>
              <a:rPr lang="en-US" sz="2000" dirty="0"/>
            </a:br>
            <a:endParaRPr lang="en-US" sz="2000" dirty="0"/>
          </a:p>
          <a:p>
            <a:pPr lvl="1"/>
            <a:r>
              <a:rPr lang="en-US" sz="2000" b="1" dirty="0"/>
              <a:t>Best Practices: </a:t>
            </a:r>
            <a:r>
              <a:rPr lang="en-US" sz="2000" dirty="0"/>
              <a:t>Ensure the agreement is comprehensive, covering scope, duration, territory, and specific permissions for any adaptations (like editing or repurposing content).</a:t>
            </a:r>
            <a:br>
              <a:rPr lang="en-US" sz="2000" dirty="0"/>
            </a:br>
            <a:endParaRPr lang="en-US" sz="2000" dirty="0"/>
          </a:p>
        </p:txBody>
      </p:sp>
      <p:sp>
        <p:nvSpPr>
          <p:cNvPr id="3" name="Title 2">
            <a:extLst>
              <a:ext uri="{FF2B5EF4-FFF2-40B4-BE49-F238E27FC236}">
                <a16:creationId xmlns:a16="http://schemas.microsoft.com/office/drawing/2014/main" id="{31B3DC86-2FB3-6A07-3EE8-49D198668D3E}"/>
              </a:ext>
            </a:extLst>
          </p:cNvPr>
          <p:cNvSpPr>
            <a:spLocks noGrp="1"/>
          </p:cNvSpPr>
          <p:nvPr>
            <p:ph type="title"/>
          </p:nvPr>
        </p:nvSpPr>
        <p:spPr>
          <a:xfrm>
            <a:off x="228600" y="381000"/>
            <a:ext cx="8686800" cy="1566672"/>
          </a:xfrm>
        </p:spPr>
        <p:txBody>
          <a:bodyPr>
            <a:normAutofit/>
          </a:bodyPr>
          <a:lstStyle/>
          <a:p>
            <a:r>
              <a:rPr lang="en-US" sz="4000" b="1" dirty="0"/>
              <a:t>Tips for Managing Right of Publicity and Transfer of Ownership</a:t>
            </a:r>
          </a:p>
        </p:txBody>
      </p:sp>
    </p:spTree>
    <p:extLst>
      <p:ext uri="{BB962C8B-B14F-4D97-AF65-F5344CB8AC3E}">
        <p14:creationId xmlns:p14="http://schemas.microsoft.com/office/powerpoint/2010/main" val="25198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8F61B-F984-3C01-3730-9B351DB4142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1DD3F1-E063-23A6-8A62-5844F745840A}"/>
              </a:ext>
            </a:extLst>
          </p:cNvPr>
          <p:cNvSpPr>
            <a:spLocks noGrp="1"/>
          </p:cNvSpPr>
          <p:nvPr>
            <p:ph idx="1"/>
          </p:nvPr>
        </p:nvSpPr>
        <p:spPr>
          <a:xfrm>
            <a:off x="533400" y="2514600"/>
            <a:ext cx="8153399" cy="4144963"/>
          </a:xfrm>
        </p:spPr>
        <p:txBody>
          <a:bodyPr>
            <a:normAutofit/>
          </a:bodyPr>
          <a:lstStyle/>
          <a:p>
            <a:r>
              <a:rPr lang="en-US" sz="2000" b="1" dirty="0"/>
              <a:t>Consider Scope and Duration Carefully</a:t>
            </a:r>
          </a:p>
          <a:p>
            <a:pPr lvl="1"/>
            <a:r>
              <a:rPr lang="en-US" sz="2000" b="1" dirty="0"/>
              <a:t>Usage Limitations: </a:t>
            </a:r>
            <a:r>
              <a:rPr lang="en-US" sz="2000" dirty="0"/>
              <a:t>Limit the scope to what’s needed to avoid overextending rights or future disputes. </a:t>
            </a:r>
            <a:br>
              <a:rPr lang="en-US" sz="2000" dirty="0"/>
            </a:br>
            <a:endParaRPr lang="en-US" sz="2000" dirty="0"/>
          </a:p>
          <a:p>
            <a:pPr lvl="1"/>
            <a:r>
              <a:rPr lang="en-US" sz="2000" b="1" dirty="0"/>
              <a:t>Duration Clauses: </a:t>
            </a:r>
            <a:r>
              <a:rPr lang="en-US" sz="2000" dirty="0"/>
              <a:t>Specify whether rights are </a:t>
            </a:r>
            <a:r>
              <a:rPr lang="en-US" sz="2000" b="1" dirty="0"/>
              <a:t>temporary or perpetual </a:t>
            </a:r>
            <a:r>
              <a:rPr lang="en-US" sz="2000" dirty="0"/>
              <a:t>and note any territorial restrictions (like U.S. only or worldwide). </a:t>
            </a:r>
            <a:br>
              <a:rPr lang="en-US" sz="2000" dirty="0"/>
            </a:br>
            <a:endParaRPr lang="en-US" sz="2000" dirty="0"/>
          </a:p>
          <a:p>
            <a:pPr lvl="1"/>
            <a:r>
              <a:rPr lang="en-US" sz="2000" b="1" dirty="0"/>
              <a:t>Renewal and Termination: </a:t>
            </a:r>
            <a:r>
              <a:rPr lang="en-US" sz="2000" dirty="0"/>
              <a:t>Include clauses for renewal or termination in case of changes in business needs or individual withdrawal.</a:t>
            </a:r>
          </a:p>
        </p:txBody>
      </p:sp>
      <p:sp>
        <p:nvSpPr>
          <p:cNvPr id="3" name="Title 2">
            <a:extLst>
              <a:ext uri="{FF2B5EF4-FFF2-40B4-BE49-F238E27FC236}">
                <a16:creationId xmlns:a16="http://schemas.microsoft.com/office/drawing/2014/main" id="{4C30F74F-405E-A701-8CAB-FD4DB7725498}"/>
              </a:ext>
            </a:extLst>
          </p:cNvPr>
          <p:cNvSpPr>
            <a:spLocks noGrp="1"/>
          </p:cNvSpPr>
          <p:nvPr>
            <p:ph type="title"/>
          </p:nvPr>
        </p:nvSpPr>
        <p:spPr>
          <a:xfrm>
            <a:off x="228600" y="381000"/>
            <a:ext cx="8686800" cy="1566672"/>
          </a:xfrm>
        </p:spPr>
        <p:txBody>
          <a:bodyPr>
            <a:normAutofit/>
          </a:bodyPr>
          <a:lstStyle/>
          <a:p>
            <a:r>
              <a:rPr lang="en-US" sz="4000" b="1" dirty="0"/>
              <a:t>Tips for Managing Right of Publicity and Transfer of Ownership</a:t>
            </a:r>
          </a:p>
        </p:txBody>
      </p:sp>
    </p:spTree>
    <p:extLst>
      <p:ext uri="{BB962C8B-B14F-4D97-AF65-F5344CB8AC3E}">
        <p14:creationId xmlns:p14="http://schemas.microsoft.com/office/powerpoint/2010/main" val="1936613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59159-9FB0-806D-4BDB-254D286D082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5B9192-5ECF-4340-F753-C6BABAB57C23}"/>
              </a:ext>
            </a:extLst>
          </p:cNvPr>
          <p:cNvSpPr>
            <a:spLocks noGrp="1"/>
          </p:cNvSpPr>
          <p:nvPr>
            <p:ph idx="1"/>
          </p:nvPr>
        </p:nvSpPr>
        <p:spPr>
          <a:xfrm>
            <a:off x="533400" y="2514600"/>
            <a:ext cx="8153399" cy="4144963"/>
          </a:xfrm>
        </p:spPr>
        <p:txBody>
          <a:bodyPr>
            <a:normAutofit/>
          </a:bodyPr>
          <a:lstStyle/>
          <a:p>
            <a:r>
              <a:rPr lang="en-US" sz="2000" b="1" dirty="0"/>
              <a:t>Be Cautious with Look-Alikes and Sound-Alikes </a:t>
            </a:r>
          </a:p>
          <a:p>
            <a:pPr lvl="1"/>
            <a:r>
              <a:rPr lang="en-US" sz="2000" b="1" dirty="0"/>
              <a:t>Tip: </a:t>
            </a:r>
            <a:r>
              <a:rPr lang="en-US" sz="2000" dirty="0"/>
              <a:t>If using look-alikes or sound-alikes, avoid exact replication and make it clear the individual isn’t endorsing the product directly. </a:t>
            </a:r>
            <a:br>
              <a:rPr lang="en-US" sz="2000" dirty="0"/>
            </a:br>
            <a:endParaRPr lang="en-US" sz="2000" dirty="0"/>
          </a:p>
          <a:p>
            <a:pPr lvl="1"/>
            <a:r>
              <a:rPr lang="en-US" sz="2000" b="1" dirty="0"/>
              <a:t>Example: </a:t>
            </a:r>
            <a:r>
              <a:rPr lang="en-US" sz="2000" dirty="0"/>
              <a:t>Avoid using famous catchphrases, gestures, or mannerisms closely associated with a specific individual.</a:t>
            </a:r>
            <a:br>
              <a:rPr lang="en-US" sz="2000" dirty="0"/>
            </a:br>
            <a:endParaRPr lang="en-US" sz="2000" dirty="0"/>
          </a:p>
        </p:txBody>
      </p:sp>
      <p:sp>
        <p:nvSpPr>
          <p:cNvPr id="3" name="Title 2">
            <a:extLst>
              <a:ext uri="{FF2B5EF4-FFF2-40B4-BE49-F238E27FC236}">
                <a16:creationId xmlns:a16="http://schemas.microsoft.com/office/drawing/2014/main" id="{8BA70B11-D8D5-6DB4-202D-A8A267C3297C}"/>
              </a:ext>
            </a:extLst>
          </p:cNvPr>
          <p:cNvSpPr>
            <a:spLocks noGrp="1"/>
          </p:cNvSpPr>
          <p:nvPr>
            <p:ph type="title"/>
          </p:nvPr>
        </p:nvSpPr>
        <p:spPr>
          <a:xfrm>
            <a:off x="228600" y="381000"/>
            <a:ext cx="8686800" cy="1566672"/>
          </a:xfrm>
        </p:spPr>
        <p:txBody>
          <a:bodyPr>
            <a:normAutofit/>
          </a:bodyPr>
          <a:lstStyle/>
          <a:p>
            <a:r>
              <a:rPr lang="en-US" sz="4000" b="1" dirty="0"/>
              <a:t>Tips for Managing Right of Publicity and Transfer of Ownership</a:t>
            </a:r>
          </a:p>
        </p:txBody>
      </p:sp>
    </p:spTree>
    <p:extLst>
      <p:ext uri="{BB962C8B-B14F-4D97-AF65-F5344CB8AC3E}">
        <p14:creationId xmlns:p14="http://schemas.microsoft.com/office/powerpoint/2010/main" val="3768811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9535-EE0E-383B-B492-96DB2BB6B57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F628F7-17F9-E99D-D8B3-71F7909476B8}"/>
              </a:ext>
            </a:extLst>
          </p:cNvPr>
          <p:cNvSpPr>
            <a:spLocks noGrp="1"/>
          </p:cNvSpPr>
          <p:nvPr>
            <p:ph idx="1"/>
          </p:nvPr>
        </p:nvSpPr>
        <p:spPr>
          <a:xfrm>
            <a:off x="533400" y="2438400"/>
            <a:ext cx="8153399" cy="4144963"/>
          </a:xfrm>
        </p:spPr>
        <p:txBody>
          <a:bodyPr>
            <a:noAutofit/>
          </a:bodyPr>
          <a:lstStyle/>
          <a:p>
            <a:r>
              <a:rPr lang="en-US" sz="2000" b="1" dirty="0"/>
              <a:t>Understand Transfer and Assignment of Publicity Rights </a:t>
            </a:r>
          </a:p>
          <a:p>
            <a:pPr lvl="1"/>
            <a:r>
              <a:rPr lang="en-US" sz="2000" b="1" dirty="0"/>
              <a:t>In Life: </a:t>
            </a:r>
            <a:r>
              <a:rPr lang="en-US" sz="2000" dirty="0"/>
              <a:t>Publicity rights are generally </a:t>
            </a:r>
            <a:r>
              <a:rPr lang="en-US" sz="2000" b="1" dirty="0"/>
              <a:t>non-transferable</a:t>
            </a:r>
            <a:r>
              <a:rPr lang="en-US" sz="2000" dirty="0"/>
              <a:t> </a:t>
            </a:r>
            <a:r>
              <a:rPr lang="en-US" sz="2000" i="1" dirty="0"/>
              <a:t>unless</a:t>
            </a:r>
            <a:r>
              <a:rPr lang="en-US" sz="2000" dirty="0"/>
              <a:t> expressly assigned via contract. This allows individuals to retain control. </a:t>
            </a:r>
            <a:br>
              <a:rPr lang="en-US" sz="2000" dirty="0"/>
            </a:br>
            <a:endParaRPr lang="en-US" sz="2000" dirty="0"/>
          </a:p>
          <a:p>
            <a:pPr lvl="1"/>
            <a:r>
              <a:rPr lang="en-US" sz="2000" b="1" dirty="0"/>
              <a:t>Posthumous Rights: </a:t>
            </a:r>
            <a:r>
              <a:rPr lang="en-US" sz="2000" dirty="0"/>
              <a:t>In Florida, publicity rights are not recognized for deceased individuals. However, some states (like California) allow posthumous publicity rights for a certain number of years, so national campaigns need to account for these differences. </a:t>
            </a:r>
            <a:br>
              <a:rPr lang="en-US" sz="2000" dirty="0"/>
            </a:br>
            <a:endParaRPr lang="en-US" sz="2000" dirty="0"/>
          </a:p>
          <a:p>
            <a:pPr lvl="1"/>
            <a:r>
              <a:rPr lang="en-US" sz="2000" b="1" dirty="0"/>
              <a:t>Best Practice: </a:t>
            </a:r>
            <a:r>
              <a:rPr lang="en-US" sz="2000" dirty="0"/>
              <a:t>For national campaigns, research each state’s laws regarding publicity rights and posthumous rights to avoid legal exposure.</a:t>
            </a:r>
          </a:p>
        </p:txBody>
      </p:sp>
      <p:sp>
        <p:nvSpPr>
          <p:cNvPr id="3" name="Title 2">
            <a:extLst>
              <a:ext uri="{FF2B5EF4-FFF2-40B4-BE49-F238E27FC236}">
                <a16:creationId xmlns:a16="http://schemas.microsoft.com/office/drawing/2014/main" id="{2C300E9B-B4C4-B57C-F249-4BC7F0AE596B}"/>
              </a:ext>
            </a:extLst>
          </p:cNvPr>
          <p:cNvSpPr>
            <a:spLocks noGrp="1"/>
          </p:cNvSpPr>
          <p:nvPr>
            <p:ph type="title"/>
          </p:nvPr>
        </p:nvSpPr>
        <p:spPr>
          <a:xfrm>
            <a:off x="228600" y="381000"/>
            <a:ext cx="8686800" cy="1566672"/>
          </a:xfrm>
        </p:spPr>
        <p:txBody>
          <a:bodyPr>
            <a:normAutofit/>
          </a:bodyPr>
          <a:lstStyle/>
          <a:p>
            <a:r>
              <a:rPr lang="en-US" sz="4000" b="1" dirty="0"/>
              <a:t>Tips for Managing Right of Publicity and Transfer of Ownership</a:t>
            </a:r>
          </a:p>
        </p:txBody>
      </p:sp>
    </p:spTree>
    <p:extLst>
      <p:ext uri="{BB962C8B-B14F-4D97-AF65-F5344CB8AC3E}">
        <p14:creationId xmlns:p14="http://schemas.microsoft.com/office/powerpoint/2010/main" val="73341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FEEFC-E36B-9C97-DF9D-B2E1D1383A5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CA808-C690-FC78-8ED6-7CECE3EE5896}"/>
              </a:ext>
            </a:extLst>
          </p:cNvPr>
          <p:cNvSpPr>
            <a:spLocks noGrp="1"/>
          </p:cNvSpPr>
          <p:nvPr>
            <p:ph idx="1"/>
          </p:nvPr>
        </p:nvSpPr>
        <p:spPr>
          <a:xfrm>
            <a:off x="533400" y="2514600"/>
            <a:ext cx="8153399" cy="4144963"/>
          </a:xfrm>
        </p:spPr>
        <p:txBody>
          <a:bodyPr>
            <a:normAutofit/>
          </a:bodyPr>
          <a:lstStyle/>
          <a:p>
            <a:r>
              <a:rPr lang="en-US" sz="2000" b="1" dirty="0"/>
              <a:t>Handling Publicity Rights in Acquisitions or Mergers </a:t>
            </a:r>
          </a:p>
          <a:p>
            <a:pPr lvl="1"/>
            <a:r>
              <a:rPr lang="en-US" sz="2000" b="1" dirty="0"/>
              <a:t>Due Diligence: </a:t>
            </a:r>
            <a:r>
              <a:rPr lang="en-US" sz="2000" dirty="0"/>
              <a:t>If acquiring a company or its assets, verify whether any publicity rights are transferable and if current permissions exist for any individual likenesses used in marketing. </a:t>
            </a:r>
            <a:br>
              <a:rPr lang="en-US" sz="2000" dirty="0"/>
            </a:br>
            <a:endParaRPr lang="en-US" sz="2000" dirty="0"/>
          </a:p>
          <a:p>
            <a:pPr lvl="1"/>
            <a:r>
              <a:rPr lang="en-US" sz="2000" b="1" dirty="0"/>
              <a:t>Audit Rights Agreements: </a:t>
            </a:r>
            <a:r>
              <a:rPr lang="en-US" sz="2000" dirty="0"/>
              <a:t>Review all licensing and consent agreements as part of the acquisition process to ensure they allow for continued use by the new business entity.</a:t>
            </a:r>
          </a:p>
        </p:txBody>
      </p:sp>
      <p:sp>
        <p:nvSpPr>
          <p:cNvPr id="3" name="Title 2">
            <a:extLst>
              <a:ext uri="{FF2B5EF4-FFF2-40B4-BE49-F238E27FC236}">
                <a16:creationId xmlns:a16="http://schemas.microsoft.com/office/drawing/2014/main" id="{C0034DD5-1492-0D0D-5D2D-29A925574CF5}"/>
              </a:ext>
            </a:extLst>
          </p:cNvPr>
          <p:cNvSpPr>
            <a:spLocks noGrp="1"/>
          </p:cNvSpPr>
          <p:nvPr>
            <p:ph type="title"/>
          </p:nvPr>
        </p:nvSpPr>
        <p:spPr>
          <a:xfrm>
            <a:off x="228600" y="381000"/>
            <a:ext cx="8686800" cy="1566672"/>
          </a:xfrm>
        </p:spPr>
        <p:txBody>
          <a:bodyPr>
            <a:normAutofit/>
          </a:bodyPr>
          <a:lstStyle/>
          <a:p>
            <a:r>
              <a:rPr lang="en-US" sz="4000" b="1" dirty="0"/>
              <a:t>Tips for Managing Right of Publicity and Transfer of Ownership</a:t>
            </a:r>
          </a:p>
        </p:txBody>
      </p:sp>
    </p:spTree>
    <p:extLst>
      <p:ext uri="{BB962C8B-B14F-4D97-AF65-F5344CB8AC3E}">
        <p14:creationId xmlns:p14="http://schemas.microsoft.com/office/powerpoint/2010/main" val="79195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534399" cy="4800600"/>
          </a:xfrm>
        </p:spPr>
        <p:txBody>
          <a:bodyPr>
            <a:normAutofit fontScale="92500" lnSpcReduction="20000"/>
          </a:bodyPr>
          <a:lstStyle/>
          <a:p>
            <a:pPr marL="0" indent="0">
              <a:buNone/>
            </a:pPr>
            <a:endParaRPr lang="en-US" sz="2000" dirty="0"/>
          </a:p>
          <a:p>
            <a:r>
              <a:rPr lang="en-US" sz="2000" dirty="0"/>
              <a:t>Trademarks can be words (standard character or stylized): </a:t>
            </a:r>
          </a:p>
          <a:p>
            <a:pPr lvl="1"/>
            <a:r>
              <a:rPr lang="en-US" sz="2000" b="1" dirty="0">
                <a:solidFill>
                  <a:srgbClr val="000000"/>
                </a:solidFill>
                <a:latin typeface="Arial" panose="020B0604020202020204" pitchFamily="34" charset="0"/>
              </a:rPr>
              <a:t>COCA-COLA</a:t>
            </a:r>
          </a:p>
          <a:p>
            <a:pPr marL="301943" lvl="1" indent="0">
              <a:buNone/>
            </a:pPr>
            <a:endParaRPr lang="en-US" sz="2000" b="1" dirty="0">
              <a:solidFill>
                <a:srgbClr val="000000"/>
              </a:solidFill>
              <a:latin typeface="Arial" panose="020B0604020202020204" pitchFamily="34" charset="0"/>
            </a:endParaRPr>
          </a:p>
          <a:p>
            <a:pPr marL="0" indent="0">
              <a:buNone/>
            </a:pPr>
            <a:endParaRPr lang="en-US" sz="2000" dirty="0"/>
          </a:p>
          <a:p>
            <a:r>
              <a:rPr lang="en-US" sz="2000" dirty="0"/>
              <a:t>Trademarks can be designs: </a:t>
            </a:r>
          </a:p>
          <a:p>
            <a:endParaRPr lang="en-US" sz="2000" dirty="0"/>
          </a:p>
          <a:p>
            <a:pPr marL="0" indent="0">
              <a:buNone/>
            </a:pPr>
            <a:endParaRPr lang="en-US" sz="2000" dirty="0"/>
          </a:p>
          <a:p>
            <a:endParaRPr lang="en-US" sz="2000" dirty="0"/>
          </a:p>
          <a:p>
            <a:pPr marL="0" indent="0">
              <a:buNone/>
            </a:pPr>
            <a:endParaRPr lang="en-US" sz="2000" dirty="0"/>
          </a:p>
          <a:p>
            <a:r>
              <a:rPr lang="en-US" sz="2000" dirty="0"/>
              <a:t>Trademarks can be colors or sounds:</a:t>
            </a:r>
          </a:p>
          <a:p>
            <a:pPr marL="627063" indent="-325438"/>
            <a:r>
              <a:rPr lang="en-US" sz="2000" dirty="0"/>
              <a:t>Pink for insulation</a:t>
            </a:r>
          </a:p>
          <a:p>
            <a:pPr marL="627063" indent="-325438"/>
            <a:r>
              <a:rPr lang="en-US" sz="2000" dirty="0"/>
              <a:t>NBC chimes</a:t>
            </a:r>
          </a:p>
          <a:p>
            <a:pPr marL="301625" indent="0">
              <a:buNone/>
            </a:pPr>
            <a:endParaRPr lang="en-US" sz="2000" dirty="0">
              <a:solidFill>
                <a:srgbClr val="073E87"/>
              </a:solidFill>
            </a:endParaRPr>
          </a:p>
          <a:p>
            <a:r>
              <a:rPr lang="en-US" sz="2000" dirty="0"/>
              <a:t>Trade Dress </a:t>
            </a:r>
          </a:p>
          <a:p>
            <a:pPr lvl="1"/>
            <a:r>
              <a:rPr lang="en-US" sz="2000" dirty="0">
                <a:solidFill>
                  <a:srgbClr val="073E87"/>
                </a:solidFill>
              </a:rPr>
              <a:t>Image and overall appearance of a product or its packaging</a:t>
            </a:r>
          </a:p>
          <a:p>
            <a:pPr marL="301625" indent="0">
              <a:buNone/>
            </a:pPr>
            <a:endParaRPr lang="en-US" sz="2000" dirty="0"/>
          </a:p>
          <a:p>
            <a:pPr marL="0" indent="0">
              <a:buNone/>
            </a:pPr>
            <a:endParaRPr lang="en-US" dirty="0"/>
          </a:p>
          <a:p>
            <a:pPr marL="0" lvl="0" indent="0">
              <a:buNone/>
            </a:pPr>
            <a:endParaRPr lang="en-US" dirty="0"/>
          </a:p>
          <a:p>
            <a:endParaRPr lang="en-US" dirty="0"/>
          </a:p>
        </p:txBody>
      </p:sp>
      <p:sp>
        <p:nvSpPr>
          <p:cNvPr id="3" name="Title 2"/>
          <p:cNvSpPr>
            <a:spLocks noGrp="1"/>
          </p:cNvSpPr>
          <p:nvPr>
            <p:ph type="title"/>
          </p:nvPr>
        </p:nvSpPr>
        <p:spPr>
          <a:xfrm>
            <a:off x="1603131" y="504400"/>
            <a:ext cx="6096000" cy="1566672"/>
          </a:xfrm>
        </p:spPr>
        <p:txBody>
          <a:bodyPr>
            <a:normAutofit/>
          </a:bodyPr>
          <a:lstStyle/>
          <a:p>
            <a:r>
              <a:rPr lang="en-US" sz="4000" b="1"/>
              <a:t>What is a Trademark?</a:t>
            </a:r>
            <a:endParaRPr lang="en-US" sz="4000" b="1" dirty="0"/>
          </a:p>
        </p:txBody>
      </p:sp>
      <p:pic>
        <p:nvPicPr>
          <p:cNvPr id="6" name="Picture 2" descr="Image result for mcdonal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412" y="4004977"/>
            <a:ext cx="685800" cy="6006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hicago bull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994126"/>
            <a:ext cx="685800" cy="761999"/>
          </a:xfrm>
          <a:prstGeom prst="rect">
            <a:avLst/>
          </a:prstGeom>
          <a:noFill/>
          <a:ln>
            <a:noFill/>
          </a:ln>
        </p:spPr>
      </p:pic>
      <p:pic>
        <p:nvPicPr>
          <p:cNvPr id="8" name="Picture 7">
            <a:extLst>
              <a:ext uri="{FF2B5EF4-FFF2-40B4-BE49-F238E27FC236}">
                <a16:creationId xmlns:a16="http://schemas.microsoft.com/office/drawing/2014/main" id="{4B7FB292-612F-9D17-53E8-C9472C2C11FE}"/>
              </a:ext>
            </a:extLst>
          </p:cNvPr>
          <p:cNvPicPr>
            <a:picLocks noChangeAspect="1"/>
          </p:cNvPicPr>
          <p:nvPr/>
        </p:nvPicPr>
        <p:blipFill>
          <a:blip r:embed="rId4"/>
          <a:stretch>
            <a:fillRect/>
          </a:stretch>
        </p:blipFill>
        <p:spPr>
          <a:xfrm>
            <a:off x="1004412" y="2719243"/>
            <a:ext cx="1197438" cy="471491"/>
          </a:xfrm>
          <a:prstGeom prst="rect">
            <a:avLst/>
          </a:prstGeom>
        </p:spPr>
      </p:pic>
    </p:spTree>
    <p:extLst>
      <p:ext uri="{BB962C8B-B14F-4D97-AF65-F5344CB8AC3E}">
        <p14:creationId xmlns:p14="http://schemas.microsoft.com/office/powerpoint/2010/main" val="2689139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1000"/>
                                        <p:tgtEl>
                                          <p:spTgt spid="2">
                                            <p:txEl>
                                              <p:pRg st="11" end="11"/>
                                            </p:txEl>
                                          </p:spTgt>
                                        </p:tgtEl>
                                      </p:cBhvr>
                                    </p:animEffect>
                                    <p:anim calcmode="lin" valueType="num">
                                      <p:cBhvr>
                                        <p:cTn id="5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2" end="12"/>
                                            </p:txEl>
                                          </p:spTgt>
                                        </p:tgtEl>
                                        <p:attrNameLst>
                                          <p:attrName>style.visibility</p:attrName>
                                        </p:attrNameLst>
                                      </p:cBhvr>
                                      <p:to>
                                        <p:strVal val="visible"/>
                                      </p:to>
                                    </p:set>
                                    <p:animEffect transition="in" filter="fade">
                                      <p:cBhvr>
                                        <p:cTn id="56" dur="1000"/>
                                        <p:tgtEl>
                                          <p:spTgt spid="2">
                                            <p:txEl>
                                              <p:pRg st="12" end="12"/>
                                            </p:txEl>
                                          </p:spTgt>
                                        </p:tgtEl>
                                      </p:cBhvr>
                                    </p:animEffect>
                                    <p:anim calcmode="lin" valueType="num">
                                      <p:cBhvr>
                                        <p:cTn id="5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369" y="2667000"/>
            <a:ext cx="8153399" cy="2971799"/>
          </a:xfrm>
        </p:spPr>
        <p:txBody>
          <a:bodyPr>
            <a:normAutofit fontScale="92500" lnSpcReduction="10000"/>
          </a:bodyPr>
          <a:lstStyle/>
          <a:p>
            <a:r>
              <a:rPr lang="en-US" sz="2000" dirty="0"/>
              <a:t>Function of a Trademark</a:t>
            </a:r>
          </a:p>
          <a:p>
            <a:pPr marL="0" indent="0">
              <a:buNone/>
            </a:pPr>
            <a:endParaRPr lang="en-US" sz="2000" dirty="0"/>
          </a:p>
          <a:p>
            <a:pPr marL="627063" indent="-325438"/>
            <a:r>
              <a:rPr lang="en-US" sz="2000" dirty="0"/>
              <a:t>Identify and distinguish the goods of the owner from competing goods in the marketplace.</a:t>
            </a:r>
          </a:p>
          <a:p>
            <a:pPr marL="627063" indent="-325438"/>
            <a:r>
              <a:rPr lang="en-US" sz="2000" dirty="0"/>
              <a:t>Guarantee a consistent level of quality.</a:t>
            </a:r>
          </a:p>
          <a:p>
            <a:pPr marL="627063" indent="-325438"/>
            <a:endParaRPr lang="en-US" sz="2000" dirty="0"/>
          </a:p>
          <a:p>
            <a:pPr marL="287338" indent="-287338"/>
            <a:r>
              <a:rPr lang="en-US" sz="2000" dirty="0"/>
              <a:t>A trademark represents the goodwill and reputation of a company.</a:t>
            </a:r>
          </a:p>
          <a:p>
            <a:pPr marL="287338" indent="-287338"/>
            <a:endParaRPr lang="en-US" sz="2000" dirty="0"/>
          </a:p>
          <a:p>
            <a:pPr marL="287338" indent="-287338"/>
            <a:r>
              <a:rPr lang="en-US" sz="2000" dirty="0"/>
              <a:t>Strong trademarks vs. Weak trademarks</a:t>
            </a:r>
          </a:p>
          <a:p>
            <a:pPr marL="287338" indent="-287338"/>
            <a:endParaRPr lang="en-US" sz="2000" dirty="0"/>
          </a:p>
          <a:p>
            <a:pPr marL="0" indent="0">
              <a:buNone/>
            </a:pPr>
            <a:endParaRPr lang="en-US" dirty="0"/>
          </a:p>
          <a:p>
            <a:pPr marL="0" lvl="0" indent="0">
              <a:buNone/>
            </a:pPr>
            <a:endParaRPr lang="en-US" dirty="0"/>
          </a:p>
          <a:p>
            <a:endParaRPr lang="en-US" dirty="0"/>
          </a:p>
        </p:txBody>
      </p:sp>
      <p:sp>
        <p:nvSpPr>
          <p:cNvPr id="3" name="Title 2"/>
          <p:cNvSpPr>
            <a:spLocks noGrp="1"/>
          </p:cNvSpPr>
          <p:nvPr>
            <p:ph type="title"/>
          </p:nvPr>
        </p:nvSpPr>
        <p:spPr>
          <a:xfrm>
            <a:off x="1600200" y="533400"/>
            <a:ext cx="6096000" cy="1566672"/>
          </a:xfrm>
        </p:spPr>
        <p:txBody>
          <a:bodyPr>
            <a:normAutofit/>
          </a:bodyPr>
          <a:lstStyle/>
          <a:p>
            <a:r>
              <a:rPr lang="en-US" sz="4000" b="1"/>
              <a:t>What is a Trademark?</a:t>
            </a:r>
            <a:endParaRPr lang="en-US" sz="4000" b="1" dirty="0"/>
          </a:p>
        </p:txBody>
      </p:sp>
      <p:pic>
        <p:nvPicPr>
          <p:cNvPr id="2050" name="Picture 2" descr="thermometer filled with blue color at the bottom and red at the top to describe strong versus weak trademarks">
            <a:extLst>
              <a:ext uri="{FF2B5EF4-FFF2-40B4-BE49-F238E27FC236}">
                <a16:creationId xmlns:a16="http://schemas.microsoft.com/office/drawing/2014/main" id="{D90A7901-FEF4-1E69-C0FB-6B960404C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000625"/>
            <a:ext cx="23812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36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A15E-4844-439C-A71D-275ACD92B5C6}"/>
              </a:ext>
            </a:extLst>
          </p:cNvPr>
          <p:cNvSpPr>
            <a:spLocks noGrp="1"/>
          </p:cNvSpPr>
          <p:nvPr>
            <p:ph type="title"/>
          </p:nvPr>
        </p:nvSpPr>
        <p:spPr/>
        <p:txBody>
          <a:bodyPr>
            <a:normAutofit/>
          </a:bodyPr>
          <a:lstStyle/>
          <a:p>
            <a:r>
              <a:rPr lang="en-US" b="1" dirty="0"/>
              <a:t>Trademark’s Role in Branding</a:t>
            </a:r>
          </a:p>
        </p:txBody>
      </p:sp>
      <p:sp>
        <p:nvSpPr>
          <p:cNvPr id="3" name="Content Placeholder 2">
            <a:extLst>
              <a:ext uri="{FF2B5EF4-FFF2-40B4-BE49-F238E27FC236}">
                <a16:creationId xmlns:a16="http://schemas.microsoft.com/office/drawing/2014/main" id="{72352714-0D6F-4578-A15A-507DDF4AAE0E}"/>
              </a:ext>
            </a:extLst>
          </p:cNvPr>
          <p:cNvSpPr>
            <a:spLocks noGrp="1"/>
          </p:cNvSpPr>
          <p:nvPr>
            <p:ph idx="1"/>
          </p:nvPr>
        </p:nvSpPr>
        <p:spPr>
          <a:xfrm>
            <a:off x="457200" y="2514600"/>
            <a:ext cx="8229599" cy="4005072"/>
          </a:xfrm>
        </p:spPr>
        <p:txBody>
          <a:bodyPr>
            <a:normAutofit/>
          </a:bodyPr>
          <a:lstStyle/>
          <a:p>
            <a:pPr marL="274320" marR="0" lvl="0"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en-US" sz="2400" b="0" i="0" u="none" strike="noStrike" kern="1200" cap="none" spc="0" normalizeH="0" baseline="0" noProof="0" dirty="0">
                <a:ln>
                  <a:noFill/>
                </a:ln>
                <a:solidFill>
                  <a:srgbClr val="073E87"/>
                </a:solidFill>
                <a:effectLst/>
                <a:uLnTx/>
                <a:uFillTx/>
                <a:latin typeface="Candara"/>
                <a:ea typeface="+mn-ea"/>
                <a:cs typeface="+mn-cs"/>
              </a:rPr>
              <a:t>The Dictionary of Brand defines brand as “a person’s perception of a product, service, experience, or organization.”</a:t>
            </a:r>
          </a:p>
          <a:p>
            <a:pPr marL="0" marR="0" lvl="0" indent="0" algn="l" defTabSz="914400" rtl="0" eaLnBrk="1" fontAlgn="auto" latinLnBrk="0" hangingPunct="1">
              <a:lnSpc>
                <a:spcPct val="100000"/>
              </a:lnSpc>
              <a:spcBef>
                <a:spcPct val="20000"/>
              </a:spcBef>
              <a:spcAft>
                <a:spcPts val="0"/>
              </a:spcAft>
              <a:buClr>
                <a:srgbClr val="31B6FD"/>
              </a:buClr>
              <a:buSzPct val="100000"/>
              <a:buNone/>
              <a:tabLst/>
              <a:defRPr/>
            </a:pPr>
            <a:endParaRPr kumimoji="0" lang="en-US" sz="2400" b="0" i="0" u="none" strike="noStrike" kern="1200" cap="none" spc="0" normalizeH="0" baseline="0" noProof="0" dirty="0">
              <a:ln>
                <a:noFill/>
              </a:ln>
              <a:solidFill>
                <a:srgbClr val="073E87"/>
              </a:solidFill>
              <a:effectLst/>
              <a:uLnTx/>
              <a:uFillTx/>
              <a:latin typeface="Candar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en-US" sz="2400" b="0" i="0" u="none" strike="noStrike" kern="1200" cap="none" spc="0" normalizeH="0" baseline="0" noProof="0" dirty="0">
                <a:ln>
                  <a:noFill/>
                </a:ln>
                <a:solidFill>
                  <a:srgbClr val="073E87"/>
                </a:solidFill>
                <a:effectLst/>
                <a:uLnTx/>
                <a:uFillTx/>
                <a:latin typeface="Candara"/>
                <a:ea typeface="+mn-ea"/>
                <a:cs typeface="+mn-cs"/>
              </a:rPr>
              <a:t>Trademarks </a:t>
            </a:r>
            <a:r>
              <a:rPr lang="en-US" dirty="0"/>
              <a:t>help construct brands.</a:t>
            </a:r>
          </a:p>
          <a:p>
            <a:pPr lvl="1">
              <a:buClr>
                <a:srgbClr val="31B6FD"/>
              </a:buClr>
              <a:defRPr/>
            </a:pPr>
            <a:r>
              <a:rPr lang="en-US" dirty="0"/>
              <a:t>They are among the most important and valuable assets of a business.</a:t>
            </a:r>
          </a:p>
          <a:p>
            <a:pPr lvl="1">
              <a:buClr>
                <a:srgbClr val="31B6FD"/>
              </a:buClr>
              <a:defRPr/>
            </a:pPr>
            <a:r>
              <a:rPr lang="en-US" dirty="0"/>
              <a:t>Trademarks can allow a business to build public goodwill and brand reputation in the goods or services it sells.</a:t>
            </a:r>
          </a:p>
        </p:txBody>
      </p:sp>
    </p:spTree>
    <p:extLst>
      <p:ext uri="{BB962C8B-B14F-4D97-AF65-F5344CB8AC3E}">
        <p14:creationId xmlns:p14="http://schemas.microsoft.com/office/powerpoint/2010/main" val="28961791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E3ED9B-AB29-D058-2956-22FECF7D161A}"/>
              </a:ext>
            </a:extLst>
          </p:cNvPr>
          <p:cNvSpPr>
            <a:spLocks noGrp="1"/>
          </p:cNvSpPr>
          <p:nvPr>
            <p:ph idx="1"/>
          </p:nvPr>
        </p:nvSpPr>
        <p:spPr/>
        <p:txBody>
          <a:bodyPr/>
          <a:lstStyle/>
          <a:p>
            <a:r>
              <a:rPr lang="en-US" dirty="0"/>
              <a:t>Searching and clearing a mark</a:t>
            </a:r>
          </a:p>
          <a:p>
            <a:endParaRPr lang="en-US" dirty="0"/>
          </a:p>
          <a:p>
            <a:r>
              <a:rPr lang="en-US" dirty="0"/>
              <a:t>Legal and business risks</a:t>
            </a:r>
          </a:p>
          <a:p>
            <a:endParaRPr lang="en-US" dirty="0"/>
          </a:p>
          <a:p>
            <a:r>
              <a:rPr lang="en-US" dirty="0"/>
              <a:t>Enforcement</a:t>
            </a:r>
          </a:p>
          <a:p>
            <a:pPr marL="0" indent="0">
              <a:buNone/>
            </a:pPr>
            <a:endParaRPr lang="en-US" dirty="0"/>
          </a:p>
          <a:p>
            <a:r>
              <a:rPr lang="en-US" dirty="0"/>
              <a:t>Securing domain names and social media accounts</a:t>
            </a:r>
          </a:p>
        </p:txBody>
      </p:sp>
      <p:sp>
        <p:nvSpPr>
          <p:cNvPr id="3" name="Title 2">
            <a:extLst>
              <a:ext uri="{FF2B5EF4-FFF2-40B4-BE49-F238E27FC236}">
                <a16:creationId xmlns:a16="http://schemas.microsoft.com/office/drawing/2014/main" id="{7AD06EBD-3C04-394C-B388-3A7C0DA538F4}"/>
              </a:ext>
            </a:extLst>
          </p:cNvPr>
          <p:cNvSpPr>
            <a:spLocks noGrp="1"/>
          </p:cNvSpPr>
          <p:nvPr>
            <p:ph type="title"/>
          </p:nvPr>
        </p:nvSpPr>
        <p:spPr/>
        <p:txBody>
          <a:bodyPr>
            <a:normAutofit fontScale="90000"/>
          </a:bodyPr>
          <a:lstStyle/>
          <a:p>
            <a:r>
              <a:rPr lang="en-US" b="1" dirty="0"/>
              <a:t>You’ve Chosen a Trademark, Now What?</a:t>
            </a:r>
          </a:p>
        </p:txBody>
      </p:sp>
    </p:spTree>
    <p:extLst>
      <p:ext uri="{BB962C8B-B14F-4D97-AF65-F5344CB8AC3E}">
        <p14:creationId xmlns:p14="http://schemas.microsoft.com/office/powerpoint/2010/main" val="14521146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7539" y="2667000"/>
            <a:ext cx="8153399" cy="3657600"/>
          </a:xfrm>
        </p:spPr>
        <p:txBody>
          <a:bodyPr>
            <a:normAutofit fontScale="92500" lnSpcReduction="10000"/>
          </a:bodyPr>
          <a:lstStyle/>
          <a:p>
            <a:pPr marL="0" indent="0">
              <a:buNone/>
            </a:pPr>
            <a:r>
              <a:rPr lang="en-US" sz="2000" dirty="0"/>
              <a:t>Rights accrue through </a:t>
            </a:r>
            <a:r>
              <a:rPr lang="en-US" sz="2000" u="sng" dirty="0"/>
              <a:t>use</a:t>
            </a:r>
            <a:r>
              <a:rPr lang="en-US" sz="2000" dirty="0"/>
              <a:t> of the mark:</a:t>
            </a:r>
          </a:p>
          <a:p>
            <a:pPr marL="0" indent="0">
              <a:buNone/>
            </a:pPr>
            <a:endParaRPr lang="en-US" sz="2000" dirty="0"/>
          </a:p>
          <a:p>
            <a:pPr marL="627063" indent="-325438"/>
            <a:r>
              <a:rPr lang="en-US" sz="2000" dirty="0"/>
              <a:t>Once a mark is used, consumers begin to associate the mark with a specific product or service.</a:t>
            </a:r>
          </a:p>
          <a:p>
            <a:pPr marL="627063" indent="-325438"/>
            <a:r>
              <a:rPr lang="en-US" sz="2000" dirty="0"/>
              <a:t>The mark becomes a symbol of the company’s reputation.</a:t>
            </a:r>
          </a:p>
          <a:p>
            <a:pPr marL="627063" indent="-325438"/>
            <a:r>
              <a:rPr lang="en-US" sz="2000" dirty="0"/>
              <a:t>This is a U.S. concept – most other countries recognize trademark rights only on the basis of formal registration.</a:t>
            </a:r>
          </a:p>
          <a:p>
            <a:pPr marL="627063" indent="-325438"/>
            <a:r>
              <a:rPr lang="en-US" sz="2000" dirty="0"/>
              <a:t>Rights last as long as use of mark continues.</a:t>
            </a:r>
          </a:p>
          <a:p>
            <a:pPr marL="627063" indent="-325438"/>
            <a:r>
              <a:rPr lang="en-US" sz="2000" dirty="0"/>
              <a:t>Consider benefits of federal registration – proof of nationwide protection, federal jurisdiction, litigation advantages.</a:t>
            </a:r>
          </a:p>
          <a:p>
            <a:pPr marL="627063" indent="-325438"/>
            <a:r>
              <a:rPr lang="en-US" sz="3000" dirty="0"/>
              <a:t>™</a:t>
            </a:r>
            <a:r>
              <a:rPr lang="en-US" sz="2000" dirty="0"/>
              <a:t> and </a:t>
            </a:r>
            <a:r>
              <a:rPr lang="en-US" sz="3200" dirty="0"/>
              <a:t>®</a:t>
            </a:r>
            <a:r>
              <a:rPr lang="en-US" sz="2000" dirty="0"/>
              <a:t> symbols. </a:t>
            </a:r>
          </a:p>
          <a:p>
            <a:pPr marL="0" indent="0">
              <a:buNone/>
            </a:pPr>
            <a:endParaRPr lang="en-US" dirty="0"/>
          </a:p>
          <a:p>
            <a:pPr marL="0" lvl="0" indent="0">
              <a:buNone/>
            </a:pPr>
            <a:endParaRPr lang="en-US" dirty="0"/>
          </a:p>
          <a:p>
            <a:endParaRPr lang="en-US" dirty="0"/>
          </a:p>
        </p:txBody>
      </p:sp>
      <p:sp>
        <p:nvSpPr>
          <p:cNvPr id="3" name="Title 2"/>
          <p:cNvSpPr>
            <a:spLocks noGrp="1"/>
          </p:cNvSpPr>
          <p:nvPr>
            <p:ph type="title"/>
          </p:nvPr>
        </p:nvSpPr>
        <p:spPr>
          <a:xfrm>
            <a:off x="984738" y="838200"/>
            <a:ext cx="7239000" cy="1066800"/>
          </a:xfrm>
        </p:spPr>
        <p:txBody>
          <a:bodyPr>
            <a:normAutofit/>
          </a:bodyPr>
          <a:lstStyle/>
          <a:p>
            <a:r>
              <a:rPr lang="en-US" sz="4000" b="1"/>
              <a:t>Acquiring Rights in Trademarks</a:t>
            </a:r>
            <a:endParaRPr lang="en-US" sz="4000" b="1" dirty="0"/>
          </a:p>
        </p:txBody>
      </p:sp>
    </p:spTree>
    <p:extLst>
      <p:ext uri="{BB962C8B-B14F-4D97-AF65-F5344CB8AC3E}">
        <p14:creationId xmlns:p14="http://schemas.microsoft.com/office/powerpoint/2010/main" val="223343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875" y="2971800"/>
            <a:ext cx="8428233" cy="2590800"/>
          </a:xfrm>
        </p:spPr>
        <p:txBody>
          <a:bodyPr>
            <a:normAutofit/>
          </a:bodyPr>
          <a:lstStyle/>
          <a:p>
            <a:pPr marL="627063" indent="-325438"/>
            <a:r>
              <a:rPr lang="en-US" sz="2000" dirty="0"/>
              <a:t>Trademark registration term is 10 years from issuance.</a:t>
            </a:r>
          </a:p>
          <a:p>
            <a:pPr marL="301625" indent="0">
              <a:buNone/>
            </a:pPr>
            <a:endParaRPr lang="en-US" sz="2000" dirty="0"/>
          </a:p>
          <a:p>
            <a:pPr marL="627063" indent="-325438"/>
            <a:r>
              <a:rPr lang="en-US" sz="2000" dirty="0"/>
              <a:t>Must file affidavit of continuing use between years five and six.</a:t>
            </a:r>
          </a:p>
          <a:p>
            <a:pPr marL="1089025" indent="-461963"/>
            <a:r>
              <a:rPr lang="en-US" sz="2000" dirty="0"/>
              <a:t>Can request incontestability to remove some attacks.</a:t>
            </a:r>
          </a:p>
          <a:p>
            <a:pPr marL="627062" indent="0">
              <a:buNone/>
            </a:pPr>
            <a:endParaRPr lang="en-US" sz="2000" dirty="0"/>
          </a:p>
          <a:p>
            <a:pPr marL="627063" indent="-325438"/>
            <a:r>
              <a:rPr lang="en-US" sz="2000" dirty="0"/>
              <a:t>Must file for renewal and show continued use between years 9 and 10.</a:t>
            </a:r>
          </a:p>
          <a:p>
            <a:pPr marL="0" lvl="0" indent="0">
              <a:buNone/>
            </a:pPr>
            <a:endParaRPr lang="en-US" dirty="0"/>
          </a:p>
          <a:p>
            <a:endParaRPr lang="en-US" dirty="0"/>
          </a:p>
        </p:txBody>
      </p:sp>
      <p:sp>
        <p:nvSpPr>
          <p:cNvPr id="3" name="Title 2"/>
          <p:cNvSpPr>
            <a:spLocks noGrp="1"/>
          </p:cNvSpPr>
          <p:nvPr>
            <p:ph type="title"/>
          </p:nvPr>
        </p:nvSpPr>
        <p:spPr>
          <a:xfrm>
            <a:off x="1828800" y="685800"/>
            <a:ext cx="6019800" cy="1146791"/>
          </a:xfrm>
        </p:spPr>
        <p:txBody>
          <a:bodyPr>
            <a:normAutofit/>
          </a:bodyPr>
          <a:lstStyle/>
          <a:p>
            <a:r>
              <a:rPr lang="en-US" sz="4000" b="1"/>
              <a:t>Term and Maintenance</a:t>
            </a:r>
            <a:endParaRPr lang="en-US" sz="4000" b="1" dirty="0"/>
          </a:p>
        </p:txBody>
      </p:sp>
    </p:spTree>
    <p:extLst>
      <p:ext uri="{BB962C8B-B14F-4D97-AF65-F5344CB8AC3E}">
        <p14:creationId xmlns:p14="http://schemas.microsoft.com/office/powerpoint/2010/main" val="1910507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2317</TotalTime>
  <Words>2099</Words>
  <Application>Microsoft Macintosh PowerPoint</Application>
  <PresentationFormat>On-screen Show (4:3)</PresentationFormat>
  <Paragraphs>207</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Arial-Black</vt:lpstr>
      <vt:lpstr>Calibri</vt:lpstr>
      <vt:lpstr>Candara</vt:lpstr>
      <vt:lpstr>Symbol</vt:lpstr>
      <vt:lpstr>Times New Roman</vt:lpstr>
      <vt:lpstr>Waveform</vt:lpstr>
      <vt:lpstr>PowerPoint Presentation</vt:lpstr>
      <vt:lpstr>Trademarks </vt:lpstr>
      <vt:lpstr>What is a Trademark?</vt:lpstr>
      <vt:lpstr>What is a Trademark?</vt:lpstr>
      <vt:lpstr>What is a Trademark?</vt:lpstr>
      <vt:lpstr>Trademark’s Role in Branding</vt:lpstr>
      <vt:lpstr>You’ve Chosen a Trademark, Now What?</vt:lpstr>
      <vt:lpstr>Acquiring Rights in Trademarks</vt:lpstr>
      <vt:lpstr>Term and Maintenance</vt:lpstr>
      <vt:lpstr>Remedies</vt:lpstr>
      <vt:lpstr>Remedies</vt:lpstr>
      <vt:lpstr>Endorsements, Testimonials, and Reviews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Right of Publicity</vt:lpstr>
      <vt:lpstr>Right of Publicity</vt:lpstr>
      <vt:lpstr>PowerPoint Presentation</vt:lpstr>
      <vt:lpstr>PowerPoint Presentation</vt:lpstr>
      <vt:lpstr>Introduction to Publicity Rights</vt:lpstr>
      <vt:lpstr>Practical Implications of  Publicity Rights</vt:lpstr>
      <vt:lpstr>Practical Implications of  Publicity Rights</vt:lpstr>
      <vt:lpstr>In The News</vt:lpstr>
      <vt:lpstr>Practical Implications of  Publicity Rights</vt:lpstr>
      <vt:lpstr>Tips for Managing Right of Publicity and Transfer of Ownership</vt:lpstr>
      <vt:lpstr>Tips for Managing Right of Publicity and Transfer of Ownership</vt:lpstr>
      <vt:lpstr>Tips for Managing Right of Publicity and Transfer of Ownership</vt:lpstr>
      <vt:lpstr>Tips for Managing Right of Publicity and Transfer of Ownership</vt:lpstr>
      <vt:lpstr>Tips for Managing Right of Publicity and Transfer of Ownership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Companies: Intellectual Property Checklist</dc:title>
  <dc:creator>RaymondMassie</dc:creator>
  <cp:lastModifiedBy>Nicholas Spatola</cp:lastModifiedBy>
  <cp:revision>85</cp:revision>
  <cp:lastPrinted>2018-08-06T19:24:46Z</cp:lastPrinted>
  <dcterms:created xsi:type="dcterms:W3CDTF">2018-07-30T00:19:58Z</dcterms:created>
  <dcterms:modified xsi:type="dcterms:W3CDTF">2024-10-31T22:52:41Z</dcterms:modified>
</cp:coreProperties>
</file>