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295" r:id="rId5"/>
    <p:sldId id="296" r:id="rId6"/>
    <p:sldId id="282" r:id="rId7"/>
    <p:sldId id="297" r:id="rId8"/>
    <p:sldId id="286" r:id="rId9"/>
    <p:sldId id="298" r:id="rId10"/>
    <p:sldId id="299" r:id="rId11"/>
    <p:sldId id="300" r:id="rId12"/>
    <p:sldId id="30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5920B-B214-4CB0-9F2A-92A5FC427423}" v="6" dt="2024-10-23T21:45:08.033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93" autoAdjust="0"/>
  </p:normalViewPr>
  <p:slideViewPr>
    <p:cSldViewPr snapToGrid="0">
      <p:cViewPr varScale="1">
        <p:scale>
          <a:sx n="58" d="100"/>
          <a:sy n="58" d="100"/>
        </p:scale>
        <p:origin x="952" y="36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9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36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9674" y="286603"/>
            <a:ext cx="9946006" cy="1450757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9675" y="2286000"/>
            <a:ext cx="2391941" cy="32485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AA6B9BC-99C6-B9CE-63BB-C79284371A4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840163" y="2286000"/>
            <a:ext cx="7315200" cy="3248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640080"/>
            <a:ext cx="7229518" cy="5113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D5FBCAA-65CF-CE8D-2A57-F07A559D6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051" y="839520"/>
            <a:ext cx="6546596" cy="1729252"/>
          </a:xfrm>
        </p:spPr>
        <p:txBody>
          <a:bodyPr lIns="18288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471100-D8FC-C6A3-1AB4-9E0BBF5AA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5050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FFC008-9C4B-BB79-13EF-E3E28AF028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8872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4FE1E40-4668-3A25-AAEB-34B59D71BB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6170" y="839520"/>
            <a:ext cx="2600779" cy="4915168"/>
          </a:xfrm>
          <a:noFill/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1pPr>
            <a:lvl2pPr marL="54406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2pPr>
            <a:lvl3pPr marL="72694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3pPr>
            <a:lvl4pPr marL="90982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4pPr>
            <a:lvl5pPr marL="109270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2128" y="2723126"/>
            <a:ext cx="64674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8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80" r:id="rId15"/>
    <p:sldLayoutId id="2147483781" r:id="rId16"/>
    <p:sldLayoutId id="2147483782" r:id="rId17"/>
    <p:sldLayoutId id="2147483784" r:id="rId18"/>
    <p:sldLayoutId id="2147483785" r:id="rId19"/>
    <p:sldLayoutId id="2147483786" r:id="rId20"/>
    <p:sldLayoutId id="214748378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429000"/>
            <a:ext cx="6096000" cy="4206240"/>
          </a:xfrm>
        </p:spPr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HUMAN RESOURCES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OPERATIONAL RISK</a:t>
            </a:r>
            <a:br>
              <a:rPr lang="en-US" b="1" dirty="0"/>
            </a:br>
            <a:r>
              <a:rPr lang="en-US" sz="1800" b="1" dirty="0"/>
              <a:t>2024 Berger Entrepreneur Bootcamp</a:t>
            </a:r>
            <a:br>
              <a:rPr lang="en-US" sz="1800" b="1" dirty="0"/>
            </a:br>
            <a:r>
              <a:rPr lang="en-US" sz="1800" b="1" dirty="0"/>
              <a:t>October 31, 2024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Presented by:</a:t>
            </a:r>
            <a:br>
              <a:rPr lang="en-US" sz="1800" b="1" dirty="0"/>
            </a:br>
            <a:r>
              <a:rPr lang="en-US" sz="1800" b="1" dirty="0"/>
              <a:t>Marc Roberts</a:t>
            </a:r>
            <a:br>
              <a:rPr lang="en-US" sz="1800" b="1" dirty="0"/>
            </a:br>
            <a:r>
              <a:rPr lang="en-US" sz="1800" b="1" dirty="0"/>
              <a:t>Managing Director, MY HR DEPARTMENT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Marc Roberts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My HR Department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914-243-9155</a:t>
            </a:r>
          </a:p>
          <a:p>
            <a:r>
              <a:rPr lang="en-US" b="1" dirty="0">
                <a:solidFill>
                  <a:schemeClr val="accent1"/>
                </a:solidFill>
              </a:rPr>
              <a:t>marc@myhrd.biz</a:t>
            </a:r>
          </a:p>
          <a:p>
            <a:r>
              <a:rPr lang="en-US" b="1" dirty="0">
                <a:solidFill>
                  <a:schemeClr val="accent1"/>
                </a:solidFill>
              </a:rPr>
              <a:t>www.myhrd.biz.com</a:t>
            </a:r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 of Operational Risk: </a:t>
            </a:r>
          </a:p>
          <a:p>
            <a:r>
              <a:rPr lang="en-US" i="1" dirty="0"/>
              <a:t>The potential for loss resulting from inadequate or failed internal processes, people and systems, or from external events.</a:t>
            </a:r>
          </a:p>
          <a:p>
            <a:r>
              <a:rPr lang="en-US" b="1" dirty="0"/>
              <a:t>Relevance of HR Operational Risk: </a:t>
            </a:r>
          </a:p>
          <a:p>
            <a:r>
              <a:rPr lang="en-US" i="1" dirty="0"/>
              <a:t>How HR functions can significantly impact an organizations overall operational risk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dirty="0"/>
              <a:t>KEY HR OPERATONAL RISK AREAS</a:t>
            </a:r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79" y="2052538"/>
            <a:ext cx="10058399" cy="41940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Employee Recruitment &amp; Onboarding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Talent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Compensation &amp;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Employee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HR Information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EB75B-1E03-F529-89BB-E72FBCBAFBFA}"/>
              </a:ext>
            </a:extLst>
          </p:cNvPr>
          <p:cNvSpPr txBox="1"/>
          <p:nvPr/>
        </p:nvSpPr>
        <p:spPr>
          <a:xfrm>
            <a:off x="988979" y="1040860"/>
            <a:ext cx="1019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HR Operational Risk Areas</a:t>
            </a:r>
          </a:p>
        </p:txBody>
      </p:sp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Business team brainstorming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77" b="2727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51762"/>
            <a:ext cx="7537703" cy="3486782"/>
          </a:xfrm>
        </p:spPr>
        <p:txBody>
          <a:bodyPr tIns="274320" rIns="822960" bIns="914400" anchor="b" anchorCtr="0"/>
          <a:lstStyle/>
          <a:p>
            <a:pPr algn="ctr"/>
            <a:r>
              <a:rPr lang="en-US" dirty="0"/>
              <a:t>Common HR Operational Risk Exposures</a:t>
            </a:r>
          </a:p>
        </p:txBody>
      </p:sp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HR Operational Risk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50FB-473C-3BEA-8431-B03765A8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3367"/>
            <a:ext cx="10058399" cy="391485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Fraud &amp; Theft</a:t>
            </a:r>
          </a:p>
          <a:p>
            <a:pPr lvl="1"/>
            <a:r>
              <a:rPr lang="en-US" sz="3600" dirty="0"/>
              <a:t>Legal &amp; Regulatory Non-Compliance</a:t>
            </a:r>
          </a:p>
          <a:p>
            <a:pPr lvl="1"/>
            <a:r>
              <a:rPr lang="en-US" sz="3600" dirty="0"/>
              <a:t>Operational Errors &amp; Inefficiencies</a:t>
            </a:r>
          </a:p>
          <a:p>
            <a:pPr lvl="1"/>
            <a:r>
              <a:rPr lang="en-US" sz="3600" dirty="0"/>
              <a:t>Reputational Damage</a:t>
            </a:r>
          </a:p>
          <a:p>
            <a:pPr lvl="1"/>
            <a:r>
              <a:rPr lang="en-US" sz="3600" dirty="0"/>
              <a:t>Financial Loss</a:t>
            </a:r>
          </a:p>
        </p:txBody>
      </p:sp>
    </p:spTree>
    <p:extLst>
      <p:ext uri="{BB962C8B-B14F-4D97-AF65-F5344CB8AC3E}">
        <p14:creationId xmlns:p14="http://schemas.microsoft.com/office/powerpoint/2010/main" val="42882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512F7749-0D8D-CFF0-6B11-A6016E88D10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88A228-C9D2-3627-5C8B-DB6FE23C0690}"/>
              </a:ext>
            </a:extLst>
          </p:cNvPr>
          <p:cNvSpPr txBox="1"/>
          <p:nvPr/>
        </p:nvSpPr>
        <p:spPr>
          <a:xfrm>
            <a:off x="0" y="4745736"/>
            <a:ext cx="649224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Mitigating HR </a:t>
            </a:r>
          </a:p>
          <a:p>
            <a:pPr algn="ctr"/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Operational Risk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6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126C3-E8A2-3CD0-697D-746CFC43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Mitigating HR Operational Risk Exposures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3870B-04E2-81B0-313D-8992F98BDE5F}"/>
              </a:ext>
            </a:extLst>
          </p:cNvPr>
          <p:cNvSpPr txBox="1"/>
          <p:nvPr/>
        </p:nvSpPr>
        <p:spPr>
          <a:xfrm>
            <a:off x="1209674" y="2139696"/>
            <a:ext cx="9946006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marR="0" lvl="1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2683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Assessment &amp; Management</a:t>
            </a:r>
          </a:p>
          <a:p>
            <a:pPr marL="347472" marR="0" lvl="1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2683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Controls</a:t>
            </a:r>
          </a:p>
          <a:p>
            <a:pPr marL="347472" marR="0" lvl="1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2683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Training &amp; Awareness</a:t>
            </a:r>
          </a:p>
          <a:p>
            <a:pPr marL="347472" marR="0" lvl="1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2683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Management</a:t>
            </a:r>
          </a:p>
          <a:p>
            <a:pPr marL="347472" marR="0" lvl="1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2683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Contingency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1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13C2-6656-2A43-ABCE-B021D6A3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88F45F-4CEA-2255-ACB1-3478FBC2A03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the Impact HR has on your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Compliance &amp; Business Practices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2309C3-D1EC-FAF3-C7BF-F5FF58E6BD3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 your  </a:t>
            </a:r>
            <a:r>
              <a:rPr lang="en-US" b="1" dirty="0">
                <a:solidFill>
                  <a:schemeClr val="accent1"/>
                </a:solidFill>
              </a:rPr>
              <a:t>BRAND</a:t>
            </a:r>
            <a:r>
              <a:rPr lang="en-US" dirty="0"/>
              <a:t> as an Employer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an </a:t>
            </a:r>
            <a:r>
              <a:rPr lang="en-US" b="1" dirty="0">
                <a:solidFill>
                  <a:schemeClr val="accent1"/>
                </a:solidFill>
              </a:rPr>
              <a:t>HR PARTNER-</a:t>
            </a:r>
            <a:r>
              <a:rPr lang="en-US" dirty="0"/>
              <a:t>understand</a:t>
            </a:r>
            <a:r>
              <a:rPr lang="en-US" b="1" dirty="0">
                <a:solidFill>
                  <a:schemeClr val="accent1"/>
                </a:solidFill>
              </a:rPr>
              <a:t>  </a:t>
            </a:r>
            <a:r>
              <a:rPr lang="en-US" dirty="0"/>
              <a:t>different choices.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7FF59-9387-DFB1-DCF6-BD74954E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87" y="632298"/>
            <a:ext cx="4066162" cy="51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08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1464</TotalTime>
  <Words>211</Words>
  <Application>Microsoft Office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RetrospectVTI</vt:lpstr>
      <vt:lpstr>     HUMAN RESOURCES  OPERATIONAL RISK 2024 Berger Entrepreneur Bootcamp October 31, 2024  Presented by: Marc Roberts Managing Director, MY HR DEPARTMENT </vt:lpstr>
      <vt:lpstr>Introduction</vt:lpstr>
      <vt:lpstr>KEY HR OPERATONAL RISK AREAS</vt:lpstr>
      <vt:lpstr>PowerPoint Presentation</vt:lpstr>
      <vt:lpstr>Common HR Operational Risk Exposures</vt:lpstr>
      <vt:lpstr>HR Operational Risk Exposures</vt:lpstr>
      <vt:lpstr>PowerPoint Presentation</vt:lpstr>
      <vt:lpstr>Mitigating HR Operational Risk Exposures</vt:lpstr>
      <vt:lpstr>Final tips &amp;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Roberts</dc:creator>
  <cp:lastModifiedBy>Karen Rose</cp:lastModifiedBy>
  <cp:revision>2</cp:revision>
  <dcterms:created xsi:type="dcterms:W3CDTF">2024-10-22T21:22:12Z</dcterms:created>
  <dcterms:modified xsi:type="dcterms:W3CDTF">2024-10-29T23:43:09Z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